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4" r:id="rId3"/>
    <p:sldId id="257" r:id="rId4"/>
    <p:sldId id="262" r:id="rId5"/>
    <p:sldId id="263" r:id="rId6"/>
    <p:sldId id="258" r:id="rId7"/>
    <p:sldId id="266" r:id="rId8"/>
    <p:sldId id="267" r:id="rId9"/>
    <p:sldId id="268"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9" r:id="rId29"/>
    <p:sldId id="288" r:id="rId30"/>
    <p:sldId id="26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4"/>
    <p:restoredTop sz="94666"/>
  </p:normalViewPr>
  <p:slideViewPr>
    <p:cSldViewPr snapToGrid="0" snapToObjects="1" showGuides="1">
      <p:cViewPr varScale="1">
        <p:scale>
          <a:sx n="73" d="100"/>
          <a:sy n="73" d="100"/>
        </p:scale>
        <p:origin x="78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Token分配方案</c:v>
                </c:pt>
              </c:strCache>
            </c:strRef>
          </c:tx>
          <c:dPt>
            <c:idx val="0"/>
            <c:bubble3D val="0"/>
            <c:spPr>
              <a:solidFill>
                <a:schemeClr val="tx2">
                  <a:lumMod val="60000"/>
                  <a:lumOff val="4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1-1609-46A7-B46C-6FA7F6D79D1F}"/>
              </c:ext>
            </c:extLst>
          </c:dPt>
          <c:dPt>
            <c:idx val="1"/>
            <c:bubble3D val="0"/>
            <c:spPr>
              <a:solidFill>
                <a:srgbClr val="C86664"/>
              </a:solidFill>
              <a:ln w="19050">
                <a:solidFill>
                  <a:schemeClr val="lt1"/>
                </a:solidFill>
              </a:ln>
              <a:effectLst/>
            </c:spPr>
            <c:extLst xmlns:c16r2="http://schemas.microsoft.com/office/drawing/2015/06/chart">
              <c:ext xmlns:c16="http://schemas.microsoft.com/office/drawing/2014/chart" uri="{C3380CC4-5D6E-409C-BE32-E72D297353CC}">
                <c16:uniqueId val="{00000003-1609-46A7-B46C-6FA7F6D79D1F}"/>
              </c:ext>
            </c:extLst>
          </c:dPt>
          <c:dPt>
            <c:idx val="2"/>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5-1609-46A7-B46C-6FA7F6D79D1F}"/>
              </c:ext>
            </c:extLst>
          </c:dPt>
          <c:dPt>
            <c:idx val="3"/>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7-1609-46A7-B46C-6FA7F6D79D1F}"/>
              </c:ext>
            </c:extLst>
          </c:dPt>
          <c:dLbls>
            <c:dLbl>
              <c:idx val="0"/>
              <c:layout>
                <c:manualLayout>
                  <c:x val="-0.27229507124386787"/>
                  <c:y val="4.9140100080427358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黑体" pitchFamily="49" charset="-122"/>
                      <a:ea typeface="黑体" pitchFamily="49" charset="-122"/>
                      <a:cs typeface="+mn-cs"/>
                    </a:defRPr>
                  </a:pPr>
                  <a:endParaRPr lang="zh-CN"/>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1609-46A7-B46C-6FA7F6D79D1F}"/>
                </c:ext>
                <c:ext xmlns:c15="http://schemas.microsoft.com/office/drawing/2012/chart" uri="{CE6537A1-D6FC-4f65-9D91-7224C49458BB}"/>
              </c:extLst>
            </c:dLbl>
            <c:dLbl>
              <c:idx val="1"/>
              <c:layout>
                <c:manualLayout>
                  <c:x val="-4.9001848872386839E-4"/>
                  <c:y val="-0.1495017341059668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黑体" pitchFamily="49" charset="-122"/>
                      <a:ea typeface="黑体" pitchFamily="49" charset="-122"/>
                      <a:cs typeface="+mn-cs"/>
                    </a:defRPr>
                  </a:pPr>
                  <a:endParaRPr lang="zh-CN"/>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1609-46A7-B46C-6FA7F6D79D1F}"/>
                </c:ext>
                <c:ext xmlns:c15="http://schemas.microsoft.com/office/drawing/2012/chart" uri="{CE6537A1-D6FC-4f65-9D91-7224C49458BB}"/>
              </c:extLst>
            </c:dLbl>
            <c:dLbl>
              <c:idx val="2"/>
              <c:layout>
                <c:manualLayout>
                  <c:x val="0.20604221555019073"/>
                  <c:y val="-0.1165879865933536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黑体" pitchFamily="49" charset="-122"/>
                      <a:ea typeface="黑体" pitchFamily="49" charset="-122"/>
                      <a:cs typeface="+mn-cs"/>
                    </a:defRPr>
                  </a:pPr>
                  <a:endParaRPr lang="zh-CN"/>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1609-46A7-B46C-6FA7F6D79D1F}"/>
                </c:ext>
                <c:ext xmlns:c15="http://schemas.microsoft.com/office/drawing/2012/chart" uri="{CE6537A1-D6FC-4f65-9D91-7224C49458BB}"/>
              </c:extLst>
            </c:dLbl>
            <c:dLbl>
              <c:idx val="3"/>
              <c:layout>
                <c:manualLayout>
                  <c:x val="0.15089498350890745"/>
                  <c:y val="0.23200652963763876"/>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黑体" pitchFamily="49" charset="-122"/>
                      <a:ea typeface="黑体" pitchFamily="49" charset="-122"/>
                      <a:cs typeface="+mn-cs"/>
                    </a:defRPr>
                  </a:pPr>
                  <a:endParaRPr lang="zh-CN"/>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1609-46A7-B46C-6FA7F6D79D1F}"/>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黑体" pitchFamily="49" charset="-122"/>
                    <a:ea typeface="黑体" pitchFamily="49" charset="-122"/>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工作表1!$A$2:$A$5</c:f>
              <c:strCache>
                <c:ptCount val="4"/>
                <c:pt idx="0">
                  <c:v>社区和生态</c:v>
                </c:pt>
                <c:pt idx="1">
                  <c:v>合作伙伴</c:v>
                </c:pt>
                <c:pt idx="2">
                  <c:v>私募机构</c:v>
                </c:pt>
                <c:pt idx="3">
                  <c:v>核心团队</c:v>
                </c:pt>
              </c:strCache>
            </c:strRef>
          </c:cat>
          <c:val>
            <c:numRef>
              <c:f>工作表1!$B$2:$B$5</c:f>
              <c:numCache>
                <c:formatCode>General</c:formatCode>
                <c:ptCount val="4"/>
                <c:pt idx="0">
                  <c:v>45</c:v>
                </c:pt>
                <c:pt idx="1">
                  <c:v>10</c:v>
                </c:pt>
                <c:pt idx="2">
                  <c:v>25</c:v>
                </c:pt>
                <c:pt idx="3">
                  <c:v>20</c:v>
                </c:pt>
              </c:numCache>
            </c:numRef>
          </c:val>
          <c:extLst xmlns:c16r2="http://schemas.microsoft.com/office/drawing/2015/06/chart">
            <c:ext xmlns:c16="http://schemas.microsoft.com/office/drawing/2014/chart" uri="{C3380CC4-5D6E-409C-BE32-E72D297353CC}">
              <c16:uniqueId val="{00000008-1609-46A7-B46C-6FA7F6D79D1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097176-EF79-4F4C-88FA-E32ABDEC3DD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11013227-4ED6-4170-8B30-616067D3173D}">
      <dgm:prSet custT="1"/>
      <dgm:spPr/>
      <dgm:t>
        <a:bodyPr/>
        <a:lstStyle/>
        <a:p>
          <a:pPr algn="ctr" rtl="0"/>
          <a:r>
            <a:rPr lang="zh-CN" altLang="en-US" sz="1800" b="0" i="0" baseline="0" dirty="0">
              <a:latin typeface="黑体" pitchFamily="49" charset="-122"/>
              <a:ea typeface="黑体" pitchFamily="49" charset="-122"/>
            </a:rPr>
            <a:t>发现</a:t>
          </a:r>
          <a:endParaRPr lang="zh-CN" altLang="en-US" sz="1800" dirty="0">
            <a:latin typeface="黑体" pitchFamily="49" charset="-122"/>
            <a:ea typeface="黑体" pitchFamily="49" charset="-122"/>
          </a:endParaRPr>
        </a:p>
      </dgm:t>
    </dgm:pt>
    <dgm:pt modelId="{065C981A-9B01-4506-8CC2-E02FD2763A0D}" type="parTrans" cxnId="{D07BE0B3-EB91-427E-A89C-85205F5356E6}">
      <dgm:prSet/>
      <dgm:spPr/>
      <dgm:t>
        <a:bodyPr/>
        <a:lstStyle/>
        <a:p>
          <a:pPr algn="ctr"/>
          <a:endParaRPr lang="zh-CN" altLang="en-US">
            <a:latin typeface="黑体" pitchFamily="49" charset="-122"/>
            <a:ea typeface="黑体" pitchFamily="49" charset="-122"/>
          </a:endParaRPr>
        </a:p>
      </dgm:t>
    </dgm:pt>
    <dgm:pt modelId="{FE4279C3-3DEC-44DC-91FE-D1CE818E735B}" type="sibTrans" cxnId="{D07BE0B3-EB91-427E-A89C-85205F5356E6}">
      <dgm:prSet/>
      <dgm:spPr/>
      <dgm:t>
        <a:bodyPr/>
        <a:lstStyle/>
        <a:p>
          <a:pPr algn="ctr"/>
          <a:endParaRPr lang="zh-CN" altLang="en-US">
            <a:latin typeface="黑体" pitchFamily="49" charset="-122"/>
            <a:ea typeface="黑体" pitchFamily="49" charset="-122"/>
          </a:endParaRPr>
        </a:p>
      </dgm:t>
    </dgm:pt>
    <dgm:pt modelId="{F1FC737F-A92B-478B-A79E-12673F0A3D91}">
      <dgm:prSet custT="1"/>
      <dgm:spPr/>
      <dgm:t>
        <a:bodyPr/>
        <a:lstStyle/>
        <a:p>
          <a:pPr algn="ctr" rtl="0"/>
          <a:r>
            <a:rPr lang="zh-CN" altLang="en-US" sz="1800" b="0" i="0" baseline="0">
              <a:latin typeface="黑体" pitchFamily="49" charset="-122"/>
              <a:ea typeface="黑体" pitchFamily="49" charset="-122"/>
            </a:rPr>
            <a:t>漏洞处理</a:t>
          </a:r>
          <a:endParaRPr lang="zh-CN" altLang="en-US" sz="1800">
            <a:latin typeface="黑体" pitchFamily="49" charset="-122"/>
            <a:ea typeface="黑体" pitchFamily="49" charset="-122"/>
          </a:endParaRPr>
        </a:p>
      </dgm:t>
    </dgm:pt>
    <dgm:pt modelId="{359009A4-35E9-480C-8803-5023DF15F0B5}" type="parTrans" cxnId="{52DB1959-8592-47F8-A75E-89B65F22DD7E}">
      <dgm:prSet/>
      <dgm:spPr/>
      <dgm:t>
        <a:bodyPr/>
        <a:lstStyle/>
        <a:p>
          <a:pPr algn="ctr"/>
          <a:endParaRPr lang="zh-CN" altLang="en-US">
            <a:latin typeface="黑体" pitchFamily="49" charset="-122"/>
            <a:ea typeface="黑体" pitchFamily="49" charset="-122"/>
          </a:endParaRPr>
        </a:p>
      </dgm:t>
    </dgm:pt>
    <dgm:pt modelId="{B8BEC631-FDD7-4AB1-BF75-91499E51FF66}" type="sibTrans" cxnId="{52DB1959-8592-47F8-A75E-89B65F22DD7E}">
      <dgm:prSet/>
      <dgm:spPr/>
      <dgm:t>
        <a:bodyPr/>
        <a:lstStyle/>
        <a:p>
          <a:pPr algn="ctr"/>
          <a:endParaRPr lang="zh-CN" altLang="en-US">
            <a:latin typeface="黑体" pitchFamily="49" charset="-122"/>
            <a:ea typeface="黑体" pitchFamily="49" charset="-122"/>
          </a:endParaRPr>
        </a:p>
      </dgm:t>
    </dgm:pt>
    <dgm:pt modelId="{A93E7913-FE7B-4361-82D0-34889602880E}">
      <dgm:prSet custT="1"/>
      <dgm:spPr/>
      <dgm:t>
        <a:bodyPr/>
        <a:lstStyle/>
        <a:p>
          <a:pPr algn="ctr" rtl="0"/>
          <a:r>
            <a:rPr lang="zh-CN" altLang="en-US" sz="1800" dirty="0">
              <a:latin typeface="黑体" pitchFamily="49" charset="-122"/>
              <a:ea typeface="黑体" pitchFamily="49" charset="-122"/>
            </a:rPr>
            <a:t>修复处理</a:t>
          </a:r>
        </a:p>
      </dgm:t>
    </dgm:pt>
    <dgm:pt modelId="{F5CC14A5-3DAF-4DB4-9948-B9D9B4B0A39C}" type="parTrans" cxnId="{592DA0F5-387F-42A3-A218-41A146DDCC23}">
      <dgm:prSet/>
      <dgm:spPr/>
      <dgm:t>
        <a:bodyPr/>
        <a:lstStyle/>
        <a:p>
          <a:pPr algn="ctr"/>
          <a:endParaRPr lang="zh-CN" altLang="en-US">
            <a:latin typeface="黑体" pitchFamily="49" charset="-122"/>
            <a:ea typeface="黑体" pitchFamily="49" charset="-122"/>
          </a:endParaRPr>
        </a:p>
      </dgm:t>
    </dgm:pt>
    <dgm:pt modelId="{C71FCCBB-0E25-4FEE-A3BF-38D376FE52B5}" type="sibTrans" cxnId="{592DA0F5-387F-42A3-A218-41A146DDCC23}">
      <dgm:prSet/>
      <dgm:spPr/>
      <dgm:t>
        <a:bodyPr/>
        <a:lstStyle/>
        <a:p>
          <a:pPr algn="ctr"/>
          <a:endParaRPr lang="zh-CN" altLang="en-US">
            <a:latin typeface="黑体" pitchFamily="49" charset="-122"/>
            <a:ea typeface="黑体" pitchFamily="49" charset="-122"/>
          </a:endParaRPr>
        </a:p>
      </dgm:t>
    </dgm:pt>
    <dgm:pt modelId="{DC7CF326-E1B6-4FCF-ADEB-E4FABBCF60CE}">
      <dgm:prSet custT="1"/>
      <dgm:spPr/>
      <dgm:t>
        <a:bodyPr/>
        <a:lstStyle/>
        <a:p>
          <a:pPr algn="ctr" rtl="0"/>
          <a:r>
            <a:rPr lang="zh-CN" altLang="en-US" sz="1800" b="0" i="0" baseline="0" dirty="0">
              <a:latin typeface="黑体" pitchFamily="49" charset="-122"/>
              <a:ea typeface="黑体" pitchFamily="49" charset="-122"/>
            </a:rPr>
            <a:t>致谢奖励</a:t>
          </a:r>
          <a:endParaRPr lang="zh-CN" altLang="en-US" sz="1800" dirty="0">
            <a:latin typeface="黑体" pitchFamily="49" charset="-122"/>
            <a:ea typeface="黑体" pitchFamily="49" charset="-122"/>
          </a:endParaRPr>
        </a:p>
      </dgm:t>
    </dgm:pt>
    <dgm:pt modelId="{65FD7859-6D35-4EF1-8B59-AFEB46C9EE43}" type="parTrans" cxnId="{6B6AA174-15EA-431C-A235-CD9A8934D70C}">
      <dgm:prSet/>
      <dgm:spPr/>
      <dgm:t>
        <a:bodyPr/>
        <a:lstStyle/>
        <a:p>
          <a:pPr algn="ctr"/>
          <a:endParaRPr lang="zh-CN" altLang="en-US">
            <a:latin typeface="黑体" pitchFamily="49" charset="-122"/>
            <a:ea typeface="黑体" pitchFamily="49" charset="-122"/>
          </a:endParaRPr>
        </a:p>
      </dgm:t>
    </dgm:pt>
    <dgm:pt modelId="{DBABA336-DCD0-4AB7-AF77-72F073BA4DE4}" type="sibTrans" cxnId="{6B6AA174-15EA-431C-A235-CD9A8934D70C}">
      <dgm:prSet/>
      <dgm:spPr/>
      <dgm:t>
        <a:bodyPr/>
        <a:lstStyle/>
        <a:p>
          <a:pPr algn="ctr"/>
          <a:endParaRPr lang="zh-CN" altLang="en-US">
            <a:latin typeface="黑体" pitchFamily="49" charset="-122"/>
            <a:ea typeface="黑体" pitchFamily="49" charset="-122"/>
          </a:endParaRPr>
        </a:p>
      </dgm:t>
    </dgm:pt>
    <dgm:pt modelId="{B2E50703-D058-4EF3-AAF5-0701DBEC7F30}">
      <dgm:prSet custT="1"/>
      <dgm:spPr/>
      <dgm:t>
        <a:bodyPr/>
        <a:lstStyle/>
        <a:p>
          <a:pPr algn="l"/>
          <a:r>
            <a:rPr lang="zh-CN" altLang="en-US" sz="1100" dirty="0">
              <a:latin typeface="黑体" pitchFamily="49" charset="-122"/>
              <a:ea typeface="黑体" pitchFamily="49" charset="-122"/>
            </a:rPr>
            <a:t>测试人员发现漏洞</a:t>
          </a:r>
        </a:p>
      </dgm:t>
    </dgm:pt>
    <dgm:pt modelId="{5EA34FBC-291D-4824-9DE6-113E64E33068}" type="parTrans" cxnId="{9A6EC6B0-26F0-4D9E-B291-4112FB9942DB}">
      <dgm:prSet/>
      <dgm:spPr/>
      <dgm:t>
        <a:bodyPr/>
        <a:lstStyle/>
        <a:p>
          <a:pPr algn="ctr"/>
          <a:endParaRPr lang="zh-CN" altLang="en-US">
            <a:latin typeface="黑体" pitchFamily="49" charset="-122"/>
            <a:ea typeface="黑体" pitchFamily="49" charset="-122"/>
          </a:endParaRPr>
        </a:p>
      </dgm:t>
    </dgm:pt>
    <dgm:pt modelId="{7E31E786-04A6-42B6-865A-887DA4F174E4}" type="sibTrans" cxnId="{9A6EC6B0-26F0-4D9E-B291-4112FB9942DB}">
      <dgm:prSet/>
      <dgm:spPr/>
      <dgm:t>
        <a:bodyPr/>
        <a:lstStyle/>
        <a:p>
          <a:pPr algn="ctr"/>
          <a:endParaRPr lang="zh-CN" altLang="en-US">
            <a:latin typeface="黑体" pitchFamily="49" charset="-122"/>
            <a:ea typeface="黑体" pitchFamily="49" charset="-122"/>
          </a:endParaRPr>
        </a:p>
      </dgm:t>
    </dgm:pt>
    <dgm:pt modelId="{219B1FB8-AB80-47AA-ABDB-57BF46E6341E}">
      <dgm:prSet custT="1"/>
      <dgm:spPr/>
      <dgm:t>
        <a:bodyPr/>
        <a:lstStyle/>
        <a:p>
          <a:pPr algn="l"/>
          <a:endParaRPr lang="zh-CN" altLang="en-US" sz="1100" dirty="0">
            <a:latin typeface="黑体" pitchFamily="49" charset="-122"/>
            <a:ea typeface="黑体" pitchFamily="49" charset="-122"/>
          </a:endParaRPr>
        </a:p>
      </dgm:t>
    </dgm:pt>
    <dgm:pt modelId="{2A1EAA1F-A830-4825-AABF-54AA3CAE1B80}" type="parTrans" cxnId="{B138DB46-44BF-4805-B4AD-1CE6A81A6FF4}">
      <dgm:prSet/>
      <dgm:spPr/>
      <dgm:t>
        <a:bodyPr/>
        <a:lstStyle/>
        <a:p>
          <a:pPr algn="ctr"/>
          <a:endParaRPr lang="zh-CN" altLang="en-US">
            <a:latin typeface="黑体" pitchFamily="49" charset="-122"/>
            <a:ea typeface="黑体" pitchFamily="49" charset="-122"/>
          </a:endParaRPr>
        </a:p>
      </dgm:t>
    </dgm:pt>
    <dgm:pt modelId="{0CC0DD70-29BC-400A-B0BD-C2DC8FD84CAE}" type="sibTrans" cxnId="{B138DB46-44BF-4805-B4AD-1CE6A81A6FF4}">
      <dgm:prSet/>
      <dgm:spPr/>
      <dgm:t>
        <a:bodyPr/>
        <a:lstStyle/>
        <a:p>
          <a:pPr algn="ctr"/>
          <a:endParaRPr lang="zh-CN" altLang="en-US">
            <a:latin typeface="黑体" pitchFamily="49" charset="-122"/>
            <a:ea typeface="黑体" pitchFamily="49" charset="-122"/>
          </a:endParaRPr>
        </a:p>
      </dgm:t>
    </dgm:pt>
    <dgm:pt modelId="{75D772A6-E7C1-4180-8564-2C34C7AF97C8}">
      <dgm:prSet custT="1"/>
      <dgm:spPr/>
      <dgm:t>
        <a:bodyPr/>
        <a:lstStyle/>
        <a:p>
          <a:pPr algn="l"/>
          <a:r>
            <a:rPr lang="zh-CN" altLang="en-US" sz="1100" dirty="0" smtClean="0">
              <a:latin typeface="黑体" pitchFamily="49" charset="-122"/>
              <a:ea typeface="黑体" pitchFamily="49" charset="-122"/>
            </a:rPr>
            <a:t>发送厂商确认沟通</a:t>
          </a:r>
          <a:endParaRPr lang="zh-CN" altLang="en-US" sz="1100" dirty="0">
            <a:latin typeface="黑体" pitchFamily="49" charset="-122"/>
            <a:ea typeface="黑体" pitchFamily="49" charset="-122"/>
          </a:endParaRPr>
        </a:p>
      </dgm:t>
    </dgm:pt>
    <dgm:pt modelId="{EEC60C4B-C34F-47E8-859F-50D85FF778A0}" type="parTrans" cxnId="{D2BF3A3D-D4EA-42FD-BA03-6AB47F975D7C}">
      <dgm:prSet/>
      <dgm:spPr/>
      <dgm:t>
        <a:bodyPr/>
        <a:lstStyle/>
        <a:p>
          <a:pPr algn="ctr"/>
          <a:endParaRPr lang="zh-CN" altLang="en-US">
            <a:latin typeface="黑体" pitchFamily="49" charset="-122"/>
            <a:ea typeface="黑体" pitchFamily="49" charset="-122"/>
          </a:endParaRPr>
        </a:p>
      </dgm:t>
    </dgm:pt>
    <dgm:pt modelId="{96A70A2F-1645-49E8-93A5-3DD3E929AD32}" type="sibTrans" cxnId="{D2BF3A3D-D4EA-42FD-BA03-6AB47F975D7C}">
      <dgm:prSet/>
      <dgm:spPr/>
      <dgm:t>
        <a:bodyPr/>
        <a:lstStyle/>
        <a:p>
          <a:pPr algn="ctr"/>
          <a:endParaRPr lang="zh-CN" altLang="en-US">
            <a:latin typeface="黑体" pitchFamily="49" charset="-122"/>
            <a:ea typeface="黑体" pitchFamily="49" charset="-122"/>
          </a:endParaRPr>
        </a:p>
      </dgm:t>
    </dgm:pt>
    <dgm:pt modelId="{B7832701-6C71-49DA-92E5-FFC5A50EF12C}">
      <dgm:prSet custT="1"/>
      <dgm:spPr/>
      <dgm:t>
        <a:bodyPr/>
        <a:lstStyle/>
        <a:p>
          <a:pPr algn="l"/>
          <a:r>
            <a:rPr lang="zh-CN" altLang="en-US" sz="1100" dirty="0">
              <a:latin typeface="黑体" pitchFamily="49" charset="-122"/>
              <a:ea typeface="黑体" pitchFamily="49" charset="-122"/>
            </a:rPr>
            <a:t>公示奖励，荣誉榜</a:t>
          </a:r>
        </a:p>
      </dgm:t>
    </dgm:pt>
    <dgm:pt modelId="{7006A698-EBC0-41BA-8A8D-244FC4BBCDAB}" type="parTrans" cxnId="{100E8549-01EB-4486-945B-C5B9EBF54109}">
      <dgm:prSet/>
      <dgm:spPr/>
      <dgm:t>
        <a:bodyPr/>
        <a:lstStyle/>
        <a:p>
          <a:pPr algn="ctr"/>
          <a:endParaRPr lang="zh-CN" altLang="en-US">
            <a:latin typeface="黑体" pitchFamily="49" charset="-122"/>
            <a:ea typeface="黑体" pitchFamily="49" charset="-122"/>
          </a:endParaRPr>
        </a:p>
      </dgm:t>
    </dgm:pt>
    <dgm:pt modelId="{E42E9030-4C12-47D8-8171-FCA22497374A}" type="sibTrans" cxnId="{100E8549-01EB-4486-945B-C5B9EBF54109}">
      <dgm:prSet/>
      <dgm:spPr/>
      <dgm:t>
        <a:bodyPr/>
        <a:lstStyle/>
        <a:p>
          <a:pPr algn="ctr"/>
          <a:endParaRPr lang="zh-CN" altLang="en-US">
            <a:latin typeface="黑体" pitchFamily="49" charset="-122"/>
            <a:ea typeface="黑体" pitchFamily="49" charset="-122"/>
          </a:endParaRPr>
        </a:p>
      </dgm:t>
    </dgm:pt>
    <dgm:pt modelId="{37C079FD-471F-4BD8-80C3-2658743BB039}">
      <dgm:prSet custT="1"/>
      <dgm:spPr/>
      <dgm:t>
        <a:bodyPr/>
        <a:lstStyle/>
        <a:p>
          <a:pPr algn="l"/>
          <a:r>
            <a:rPr lang="en-US" altLang="zh-CN" sz="1100" dirty="0">
              <a:latin typeface="黑体" pitchFamily="49" charset="-122"/>
              <a:ea typeface="黑体" pitchFamily="49" charset="-122"/>
            </a:rPr>
            <a:t>Token</a:t>
          </a:r>
          <a:r>
            <a:rPr lang="zh-CN" altLang="en-US" sz="1100" dirty="0">
              <a:latin typeface="黑体" pitchFamily="49" charset="-122"/>
              <a:ea typeface="黑体" pitchFamily="49" charset="-122"/>
            </a:rPr>
            <a:t>奖励</a:t>
          </a:r>
        </a:p>
      </dgm:t>
    </dgm:pt>
    <dgm:pt modelId="{70103F29-96BE-451C-AF68-204FEFFE8217}" type="parTrans" cxnId="{9270B971-5340-4C06-84FC-0860B63326D6}">
      <dgm:prSet/>
      <dgm:spPr/>
      <dgm:t>
        <a:bodyPr/>
        <a:lstStyle/>
        <a:p>
          <a:pPr algn="ctr"/>
          <a:endParaRPr lang="zh-CN" altLang="en-US">
            <a:latin typeface="黑体" pitchFamily="49" charset="-122"/>
            <a:ea typeface="黑体" pitchFamily="49" charset="-122"/>
          </a:endParaRPr>
        </a:p>
      </dgm:t>
    </dgm:pt>
    <dgm:pt modelId="{9DB1B37B-7837-495D-8870-1BC057952017}" type="sibTrans" cxnId="{9270B971-5340-4C06-84FC-0860B63326D6}">
      <dgm:prSet/>
      <dgm:spPr/>
      <dgm:t>
        <a:bodyPr/>
        <a:lstStyle/>
        <a:p>
          <a:pPr algn="ctr"/>
          <a:endParaRPr lang="zh-CN" altLang="en-US">
            <a:latin typeface="黑体" pitchFamily="49" charset="-122"/>
            <a:ea typeface="黑体" pitchFamily="49" charset="-122"/>
          </a:endParaRPr>
        </a:p>
      </dgm:t>
    </dgm:pt>
    <dgm:pt modelId="{4802E2FA-DB08-4CF0-9683-E08A61A192E6}">
      <dgm:prSet custT="1"/>
      <dgm:spPr/>
      <dgm:t>
        <a:bodyPr/>
        <a:lstStyle/>
        <a:p>
          <a:pPr algn="ctr" rtl="0"/>
          <a:r>
            <a:rPr lang="zh-CN" altLang="en-US" sz="1800" dirty="0">
              <a:latin typeface="黑体" pitchFamily="49" charset="-122"/>
              <a:ea typeface="黑体" pitchFamily="49" charset="-122"/>
            </a:rPr>
            <a:t>发布悬赏</a:t>
          </a:r>
        </a:p>
      </dgm:t>
    </dgm:pt>
    <dgm:pt modelId="{00B0C026-FF95-42F1-B4BF-C1487F1B666B}" type="parTrans" cxnId="{0D7B0377-4B14-491E-A98D-BCF8E53D59FF}">
      <dgm:prSet/>
      <dgm:spPr/>
      <dgm:t>
        <a:bodyPr/>
        <a:lstStyle/>
        <a:p>
          <a:pPr algn="ctr"/>
          <a:endParaRPr lang="zh-CN" altLang="en-US">
            <a:latin typeface="黑体" pitchFamily="49" charset="-122"/>
            <a:ea typeface="黑体" pitchFamily="49" charset="-122"/>
          </a:endParaRPr>
        </a:p>
      </dgm:t>
    </dgm:pt>
    <dgm:pt modelId="{81471391-133D-47A9-BDC6-AA8D58BB1AF7}" type="sibTrans" cxnId="{0D7B0377-4B14-491E-A98D-BCF8E53D59FF}">
      <dgm:prSet/>
      <dgm:spPr/>
      <dgm:t>
        <a:bodyPr/>
        <a:lstStyle/>
        <a:p>
          <a:pPr algn="ctr"/>
          <a:endParaRPr lang="zh-CN" altLang="en-US">
            <a:latin typeface="黑体" pitchFamily="49" charset="-122"/>
            <a:ea typeface="黑体" pitchFamily="49" charset="-122"/>
          </a:endParaRPr>
        </a:p>
      </dgm:t>
    </dgm:pt>
    <dgm:pt modelId="{164F9E98-6733-4113-81B3-0694798443B7}">
      <dgm:prSet custT="1"/>
      <dgm:spPr/>
      <dgm:t>
        <a:bodyPr/>
        <a:lstStyle/>
        <a:p>
          <a:pPr algn="l"/>
          <a:r>
            <a:rPr lang="zh-CN" altLang="en-US" sz="1100" dirty="0">
              <a:latin typeface="黑体" pitchFamily="49" charset="-122"/>
              <a:ea typeface="黑体" pitchFamily="49" charset="-122"/>
            </a:rPr>
            <a:t>指定悬赏标准，发布项目</a:t>
          </a:r>
        </a:p>
      </dgm:t>
    </dgm:pt>
    <dgm:pt modelId="{2436CCF9-56A5-45EB-8FBD-8BE24E4E8324}" type="parTrans" cxnId="{059A46A4-E751-4506-A5DC-DBBAD7820F85}">
      <dgm:prSet/>
      <dgm:spPr/>
      <dgm:t>
        <a:bodyPr/>
        <a:lstStyle/>
        <a:p>
          <a:pPr algn="ctr"/>
          <a:endParaRPr lang="zh-CN" altLang="en-US">
            <a:latin typeface="黑体" pitchFamily="49" charset="-122"/>
            <a:ea typeface="黑体" pitchFamily="49" charset="-122"/>
          </a:endParaRPr>
        </a:p>
      </dgm:t>
    </dgm:pt>
    <dgm:pt modelId="{17F29C32-2FBD-47A5-B3C4-CF4B934159A9}" type="sibTrans" cxnId="{059A46A4-E751-4506-A5DC-DBBAD7820F85}">
      <dgm:prSet/>
      <dgm:spPr/>
      <dgm:t>
        <a:bodyPr/>
        <a:lstStyle/>
        <a:p>
          <a:pPr algn="ctr"/>
          <a:endParaRPr lang="zh-CN" altLang="en-US">
            <a:latin typeface="黑体" pitchFamily="49" charset="-122"/>
            <a:ea typeface="黑体" pitchFamily="49" charset="-122"/>
          </a:endParaRPr>
        </a:p>
      </dgm:t>
    </dgm:pt>
    <dgm:pt modelId="{36F60F47-2DDC-4F89-86E5-C41CE447F0F7}">
      <dgm:prSet custT="1"/>
      <dgm:spPr/>
      <dgm:t>
        <a:bodyPr/>
        <a:lstStyle/>
        <a:p>
          <a:pPr algn="l"/>
          <a:r>
            <a:rPr lang="zh-CN" altLang="en-US" sz="1100" dirty="0">
              <a:latin typeface="黑体" pitchFamily="49" charset="-122"/>
              <a:ea typeface="黑体" pitchFamily="49" charset="-122"/>
            </a:rPr>
            <a:t>推送给平台白帽子</a:t>
          </a:r>
        </a:p>
      </dgm:t>
    </dgm:pt>
    <dgm:pt modelId="{92502613-9D9F-4344-B99C-28F4FAF0469B}" type="parTrans" cxnId="{7E36054D-2F80-4E0D-AD69-64DCDB637275}">
      <dgm:prSet/>
      <dgm:spPr/>
      <dgm:t>
        <a:bodyPr/>
        <a:lstStyle/>
        <a:p>
          <a:pPr algn="ctr"/>
          <a:endParaRPr lang="zh-CN" altLang="en-US">
            <a:latin typeface="黑体" pitchFamily="49" charset="-122"/>
            <a:ea typeface="黑体" pitchFamily="49" charset="-122"/>
          </a:endParaRPr>
        </a:p>
      </dgm:t>
    </dgm:pt>
    <dgm:pt modelId="{DC6F6727-4495-4581-9336-7C205FE5DADE}" type="sibTrans" cxnId="{7E36054D-2F80-4E0D-AD69-64DCDB637275}">
      <dgm:prSet/>
      <dgm:spPr/>
      <dgm:t>
        <a:bodyPr/>
        <a:lstStyle/>
        <a:p>
          <a:pPr algn="ctr"/>
          <a:endParaRPr lang="zh-CN" altLang="en-US">
            <a:latin typeface="黑体" pitchFamily="49" charset="-122"/>
            <a:ea typeface="黑体" pitchFamily="49" charset="-122"/>
          </a:endParaRPr>
        </a:p>
      </dgm:t>
    </dgm:pt>
    <dgm:pt modelId="{CE7D84BC-CDC8-4ECE-9FC7-072E5D007F46}">
      <dgm:prSet custT="1"/>
      <dgm:spPr/>
      <dgm:t>
        <a:bodyPr/>
        <a:lstStyle/>
        <a:p>
          <a:pPr algn="l"/>
          <a:r>
            <a:rPr lang="zh-CN" altLang="en-US" sz="1100" dirty="0">
              <a:latin typeface="黑体" pitchFamily="49" charset="-122"/>
              <a:ea typeface="黑体" pitchFamily="49" charset="-122"/>
            </a:rPr>
            <a:t>指定安全联盟成员测试</a:t>
          </a:r>
        </a:p>
      </dgm:t>
    </dgm:pt>
    <dgm:pt modelId="{AB9ABE74-93D3-44DC-B49D-66AC0F5561D4}" type="parTrans" cxnId="{4D4D5713-13FB-42CF-AFEF-36E3787503F5}">
      <dgm:prSet/>
      <dgm:spPr/>
      <dgm:t>
        <a:bodyPr/>
        <a:lstStyle/>
        <a:p>
          <a:pPr algn="ctr"/>
          <a:endParaRPr lang="zh-CN" altLang="en-US">
            <a:latin typeface="黑体" pitchFamily="49" charset="-122"/>
            <a:ea typeface="黑体" pitchFamily="49" charset="-122"/>
          </a:endParaRPr>
        </a:p>
      </dgm:t>
    </dgm:pt>
    <dgm:pt modelId="{5341B5EF-F752-41A5-B843-56019232F29C}" type="sibTrans" cxnId="{4D4D5713-13FB-42CF-AFEF-36E3787503F5}">
      <dgm:prSet/>
      <dgm:spPr/>
      <dgm:t>
        <a:bodyPr/>
        <a:lstStyle/>
        <a:p>
          <a:pPr algn="ctr"/>
          <a:endParaRPr lang="zh-CN" altLang="en-US">
            <a:latin typeface="黑体" pitchFamily="49" charset="-122"/>
            <a:ea typeface="黑体" pitchFamily="49" charset="-122"/>
          </a:endParaRPr>
        </a:p>
      </dgm:t>
    </dgm:pt>
    <dgm:pt modelId="{0C8A281E-C66D-4116-B42C-F85A2204DE1C}">
      <dgm:prSet custT="1"/>
      <dgm:spPr/>
      <dgm:t>
        <a:bodyPr/>
        <a:lstStyle/>
        <a:p>
          <a:r>
            <a:rPr lang="zh-CN" altLang="en-US" sz="1800" dirty="0">
              <a:latin typeface="黑体" pitchFamily="49" charset="-122"/>
              <a:ea typeface="黑体" pitchFamily="49" charset="-122"/>
            </a:rPr>
            <a:t>厂商疑问</a:t>
          </a:r>
        </a:p>
      </dgm:t>
    </dgm:pt>
    <dgm:pt modelId="{9CB80AB0-0F92-430E-B5FB-4905D8AC1527}" type="parTrans" cxnId="{9866543B-E033-4592-857F-7DC04C77537D}">
      <dgm:prSet/>
      <dgm:spPr/>
      <dgm:t>
        <a:bodyPr/>
        <a:lstStyle/>
        <a:p>
          <a:endParaRPr lang="zh-CN" altLang="en-US">
            <a:latin typeface="黑体" pitchFamily="49" charset="-122"/>
            <a:ea typeface="黑体" pitchFamily="49" charset="-122"/>
          </a:endParaRPr>
        </a:p>
      </dgm:t>
    </dgm:pt>
    <dgm:pt modelId="{9AD6A8AC-14DC-4FCE-9D18-0EAC3AC4A39A}" type="sibTrans" cxnId="{9866543B-E033-4592-857F-7DC04C77537D}">
      <dgm:prSet/>
      <dgm:spPr/>
      <dgm:t>
        <a:bodyPr/>
        <a:lstStyle/>
        <a:p>
          <a:endParaRPr lang="zh-CN" altLang="en-US">
            <a:latin typeface="黑体" pitchFamily="49" charset="-122"/>
            <a:ea typeface="黑体" pitchFamily="49" charset="-122"/>
          </a:endParaRPr>
        </a:p>
      </dgm:t>
    </dgm:pt>
    <dgm:pt modelId="{62341BFA-9413-486C-9FC0-F152EBB4C85E}">
      <dgm:prSet custT="1"/>
      <dgm:spPr/>
      <dgm:t>
        <a:bodyPr/>
        <a:lstStyle/>
        <a:p>
          <a:r>
            <a:rPr lang="zh-CN" altLang="en-US" sz="1100" dirty="0">
              <a:latin typeface="黑体" pitchFamily="49" charset="-122"/>
              <a:ea typeface="黑体" pitchFamily="49" charset="-122"/>
            </a:rPr>
            <a:t>厂商直接确认</a:t>
          </a:r>
        </a:p>
      </dgm:t>
    </dgm:pt>
    <dgm:pt modelId="{633B4416-C03B-4F36-919C-209823E63F90}">
      <dgm:prSet custT="1"/>
      <dgm:spPr/>
      <dgm:t>
        <a:bodyPr/>
        <a:lstStyle/>
        <a:p>
          <a:pPr algn="ctr" rtl="0"/>
          <a:r>
            <a:rPr lang="zh-CN" altLang="en-US" sz="1800" dirty="0">
              <a:latin typeface="黑体" pitchFamily="49" charset="-122"/>
              <a:ea typeface="黑体" pitchFamily="49" charset="-122"/>
            </a:rPr>
            <a:t>厂商确认</a:t>
          </a:r>
        </a:p>
      </dgm:t>
    </dgm:pt>
    <dgm:pt modelId="{8097F382-9E6D-43DF-B726-9C72C25E6653}" type="sibTrans" cxnId="{3BA57277-996B-499E-BA28-C503F55F7410}">
      <dgm:prSet/>
      <dgm:spPr/>
      <dgm:t>
        <a:bodyPr/>
        <a:lstStyle/>
        <a:p>
          <a:endParaRPr lang="zh-CN" altLang="en-US">
            <a:latin typeface="黑体" pitchFamily="49" charset="-122"/>
            <a:ea typeface="黑体" pitchFamily="49" charset="-122"/>
          </a:endParaRPr>
        </a:p>
      </dgm:t>
    </dgm:pt>
    <dgm:pt modelId="{E474E94B-09C6-454A-9FDF-20C1B5FF3E1C}" type="parTrans" cxnId="{3BA57277-996B-499E-BA28-C503F55F7410}">
      <dgm:prSet/>
      <dgm:spPr/>
      <dgm:t>
        <a:bodyPr/>
        <a:lstStyle/>
        <a:p>
          <a:endParaRPr lang="zh-CN" altLang="en-US">
            <a:latin typeface="黑体" pitchFamily="49" charset="-122"/>
            <a:ea typeface="黑体" pitchFamily="49" charset="-122"/>
          </a:endParaRPr>
        </a:p>
      </dgm:t>
    </dgm:pt>
    <dgm:pt modelId="{3885ED48-630C-48F8-A7D8-AF2E31D7713C}" type="sibTrans" cxnId="{345AA5E0-B078-4F30-BAF7-AD399468B53D}">
      <dgm:prSet/>
      <dgm:spPr/>
      <dgm:t>
        <a:bodyPr/>
        <a:lstStyle/>
        <a:p>
          <a:endParaRPr lang="zh-CN" altLang="en-US">
            <a:latin typeface="黑体" pitchFamily="49" charset="-122"/>
            <a:ea typeface="黑体" pitchFamily="49" charset="-122"/>
          </a:endParaRPr>
        </a:p>
      </dgm:t>
    </dgm:pt>
    <dgm:pt modelId="{5DDD6277-CC91-4B7E-9856-C061B1B286E1}" type="parTrans" cxnId="{345AA5E0-B078-4F30-BAF7-AD399468B53D}">
      <dgm:prSet/>
      <dgm:spPr/>
      <dgm:t>
        <a:bodyPr/>
        <a:lstStyle/>
        <a:p>
          <a:endParaRPr lang="zh-CN" altLang="en-US">
            <a:latin typeface="黑体" pitchFamily="49" charset="-122"/>
            <a:ea typeface="黑体" pitchFamily="49" charset="-122"/>
          </a:endParaRPr>
        </a:p>
      </dgm:t>
    </dgm:pt>
    <dgm:pt modelId="{4EACF7AD-55E0-4B47-8120-D816BDC11307}">
      <dgm:prSet custT="1"/>
      <dgm:spPr/>
      <dgm:t>
        <a:bodyPr/>
        <a:lstStyle/>
        <a:p>
          <a:r>
            <a:rPr lang="zh-CN" altLang="en-US" sz="1100" dirty="0">
              <a:latin typeface="黑体" pitchFamily="49" charset="-122"/>
              <a:ea typeface="黑体" pitchFamily="49" charset="-122"/>
            </a:rPr>
            <a:t>发起仲裁，平台方介入判定</a:t>
          </a:r>
        </a:p>
      </dgm:t>
    </dgm:pt>
    <dgm:pt modelId="{3804C26F-CF86-4462-92D7-DAE1F0FD8984}" type="parTrans" cxnId="{EC574A0A-7E4F-40B0-8BAF-09612E86D102}">
      <dgm:prSet/>
      <dgm:spPr/>
      <dgm:t>
        <a:bodyPr/>
        <a:lstStyle/>
        <a:p>
          <a:endParaRPr lang="zh-CN" altLang="en-US">
            <a:latin typeface="黑体" pitchFamily="49" charset="-122"/>
            <a:ea typeface="黑体" pitchFamily="49" charset="-122"/>
          </a:endParaRPr>
        </a:p>
      </dgm:t>
    </dgm:pt>
    <dgm:pt modelId="{E0995547-AAF1-48FB-A41C-2B0DCCE02E1F}" type="sibTrans" cxnId="{EC574A0A-7E4F-40B0-8BAF-09612E86D102}">
      <dgm:prSet/>
      <dgm:spPr/>
      <dgm:t>
        <a:bodyPr/>
        <a:lstStyle/>
        <a:p>
          <a:endParaRPr lang="zh-CN" altLang="en-US">
            <a:latin typeface="黑体" pitchFamily="49" charset="-122"/>
            <a:ea typeface="黑体" pitchFamily="49" charset="-122"/>
          </a:endParaRPr>
        </a:p>
      </dgm:t>
    </dgm:pt>
    <dgm:pt modelId="{516FFA49-C852-4C5B-93DC-08DE9980D01B}">
      <dgm:prSet custT="1"/>
      <dgm:spPr/>
      <dgm:t>
        <a:bodyPr/>
        <a:lstStyle/>
        <a:p>
          <a:endParaRPr lang="zh-CN" altLang="en-US" sz="1100" dirty="0">
            <a:latin typeface="黑体" pitchFamily="49" charset="-122"/>
            <a:ea typeface="黑体" pitchFamily="49" charset="-122"/>
          </a:endParaRPr>
        </a:p>
      </dgm:t>
    </dgm:pt>
    <dgm:pt modelId="{F28ECAFB-38FB-40E3-924A-A13ACC398D07}" type="parTrans" cxnId="{1F7A0FA1-3662-403B-87C3-8701315F985A}">
      <dgm:prSet/>
      <dgm:spPr/>
      <dgm:t>
        <a:bodyPr/>
        <a:lstStyle/>
        <a:p>
          <a:endParaRPr lang="zh-CN" altLang="en-US">
            <a:latin typeface="黑体" pitchFamily="49" charset="-122"/>
            <a:ea typeface="黑体" pitchFamily="49" charset="-122"/>
          </a:endParaRPr>
        </a:p>
      </dgm:t>
    </dgm:pt>
    <dgm:pt modelId="{F0382B0B-BC56-4805-AE3E-98E3FE9733A1}" type="sibTrans" cxnId="{1F7A0FA1-3662-403B-87C3-8701315F985A}">
      <dgm:prSet/>
      <dgm:spPr/>
      <dgm:t>
        <a:bodyPr/>
        <a:lstStyle/>
        <a:p>
          <a:endParaRPr lang="zh-CN" altLang="en-US">
            <a:latin typeface="黑体" pitchFamily="49" charset="-122"/>
            <a:ea typeface="黑体" pitchFamily="49" charset="-122"/>
          </a:endParaRPr>
        </a:p>
      </dgm:t>
    </dgm:pt>
    <dgm:pt modelId="{BB0E8509-2A2B-4DAD-A007-72A23AE04516}">
      <dgm:prSet custT="1"/>
      <dgm:spPr/>
      <dgm:t>
        <a:bodyPr/>
        <a:lstStyle/>
        <a:p>
          <a:endParaRPr lang="zh-CN" altLang="en-US" sz="1100" dirty="0">
            <a:latin typeface="黑体" pitchFamily="49" charset="-122"/>
            <a:ea typeface="黑体" pitchFamily="49" charset="-122"/>
          </a:endParaRPr>
        </a:p>
      </dgm:t>
    </dgm:pt>
    <dgm:pt modelId="{146A81E5-DE51-4E2F-9FCE-4C5EB12FAEE9}" type="parTrans" cxnId="{8547A3D7-F1EF-441E-BF22-6693B4035DB2}">
      <dgm:prSet/>
      <dgm:spPr/>
      <dgm:t>
        <a:bodyPr/>
        <a:lstStyle/>
        <a:p>
          <a:endParaRPr lang="zh-CN" altLang="en-US">
            <a:latin typeface="黑体" pitchFamily="49" charset="-122"/>
            <a:ea typeface="黑体" pitchFamily="49" charset="-122"/>
          </a:endParaRPr>
        </a:p>
      </dgm:t>
    </dgm:pt>
    <dgm:pt modelId="{75ABBFC7-3381-4B63-B4FF-E76F78B526E0}" type="sibTrans" cxnId="{8547A3D7-F1EF-441E-BF22-6693B4035DB2}">
      <dgm:prSet/>
      <dgm:spPr/>
      <dgm:t>
        <a:bodyPr/>
        <a:lstStyle/>
        <a:p>
          <a:endParaRPr lang="zh-CN" altLang="en-US">
            <a:latin typeface="黑体" pitchFamily="49" charset="-122"/>
            <a:ea typeface="黑体" pitchFamily="49" charset="-122"/>
          </a:endParaRPr>
        </a:p>
      </dgm:t>
    </dgm:pt>
    <dgm:pt modelId="{967FD647-EE15-406D-B715-7391372D60F5}">
      <dgm:prSet custT="1"/>
      <dgm:spPr/>
      <dgm:t>
        <a:bodyPr/>
        <a:lstStyle/>
        <a:p>
          <a:endParaRPr lang="zh-CN" altLang="en-US" sz="1100" dirty="0">
            <a:latin typeface="黑体" pitchFamily="49" charset="-122"/>
            <a:ea typeface="黑体" pitchFamily="49" charset="-122"/>
          </a:endParaRPr>
        </a:p>
      </dgm:t>
    </dgm:pt>
    <dgm:pt modelId="{31C33709-D5F2-467B-89A4-C2E473FE6C92}" type="parTrans" cxnId="{0B63D77F-79F1-45B9-AB60-8EAB7A46AC12}">
      <dgm:prSet/>
      <dgm:spPr/>
      <dgm:t>
        <a:bodyPr/>
        <a:lstStyle/>
        <a:p>
          <a:endParaRPr lang="zh-CN" altLang="en-US">
            <a:latin typeface="黑体" pitchFamily="49" charset="-122"/>
            <a:ea typeface="黑体" pitchFamily="49" charset="-122"/>
          </a:endParaRPr>
        </a:p>
      </dgm:t>
    </dgm:pt>
    <dgm:pt modelId="{AF42A9EE-E36C-4235-88EC-8F2D0B68A7B6}" type="sibTrans" cxnId="{0B63D77F-79F1-45B9-AB60-8EAB7A46AC12}">
      <dgm:prSet/>
      <dgm:spPr/>
      <dgm:t>
        <a:bodyPr/>
        <a:lstStyle/>
        <a:p>
          <a:endParaRPr lang="zh-CN" altLang="en-US">
            <a:latin typeface="黑体" pitchFamily="49" charset="-122"/>
            <a:ea typeface="黑体" pitchFamily="49" charset="-122"/>
          </a:endParaRPr>
        </a:p>
      </dgm:t>
    </dgm:pt>
    <dgm:pt modelId="{4238E183-546F-42B7-ADB9-66A39435B8A6}">
      <dgm:prSet custT="1"/>
      <dgm:spPr/>
      <dgm:t>
        <a:bodyPr/>
        <a:lstStyle/>
        <a:p>
          <a:endParaRPr lang="zh-CN" altLang="en-US" sz="1100" dirty="0">
            <a:latin typeface="黑体" pitchFamily="49" charset="-122"/>
            <a:ea typeface="黑体" pitchFamily="49" charset="-122"/>
          </a:endParaRPr>
        </a:p>
      </dgm:t>
    </dgm:pt>
    <dgm:pt modelId="{C26BBA30-F783-4F5F-8BD3-A78AFFA8599A}" type="parTrans" cxnId="{25363D33-0BB3-4837-854B-250E1FD559E5}">
      <dgm:prSet/>
      <dgm:spPr/>
      <dgm:t>
        <a:bodyPr/>
        <a:lstStyle/>
        <a:p>
          <a:endParaRPr lang="zh-CN" altLang="en-US">
            <a:latin typeface="黑体" pitchFamily="49" charset="-122"/>
            <a:ea typeface="黑体" pitchFamily="49" charset="-122"/>
          </a:endParaRPr>
        </a:p>
      </dgm:t>
    </dgm:pt>
    <dgm:pt modelId="{BC8092C2-4DB3-4DCA-94B8-DFB09B3F2A36}" type="sibTrans" cxnId="{25363D33-0BB3-4837-854B-250E1FD559E5}">
      <dgm:prSet/>
      <dgm:spPr/>
      <dgm:t>
        <a:bodyPr/>
        <a:lstStyle/>
        <a:p>
          <a:endParaRPr lang="zh-CN" altLang="en-US">
            <a:latin typeface="黑体" pitchFamily="49" charset="-122"/>
            <a:ea typeface="黑体" pitchFamily="49" charset="-122"/>
          </a:endParaRPr>
        </a:p>
      </dgm:t>
    </dgm:pt>
    <dgm:pt modelId="{0F97CAF9-1EC1-426C-9F6F-4ECAC7C683E3}">
      <dgm:prSet custT="1"/>
      <dgm:spPr/>
      <dgm:t>
        <a:bodyPr/>
        <a:lstStyle/>
        <a:p>
          <a:pPr algn="l"/>
          <a:r>
            <a:rPr lang="zh-CN" altLang="en-US" sz="1100" dirty="0">
              <a:latin typeface="黑体" pitchFamily="49" charset="-122"/>
              <a:ea typeface="黑体" pitchFamily="49" charset="-122"/>
            </a:rPr>
            <a:t>确认修复</a:t>
          </a:r>
        </a:p>
      </dgm:t>
    </dgm:pt>
    <dgm:pt modelId="{7F6BC5DE-77D6-43B2-8C57-6DCBEA8FBD8A}" type="sibTrans" cxnId="{676F5643-6D1F-44ED-80A3-4153048911AD}">
      <dgm:prSet/>
      <dgm:spPr/>
      <dgm:t>
        <a:bodyPr/>
        <a:lstStyle/>
        <a:p>
          <a:pPr algn="ctr"/>
          <a:endParaRPr lang="zh-CN" altLang="en-US">
            <a:latin typeface="黑体" pitchFamily="49" charset="-122"/>
            <a:ea typeface="黑体" pitchFamily="49" charset="-122"/>
          </a:endParaRPr>
        </a:p>
      </dgm:t>
    </dgm:pt>
    <dgm:pt modelId="{0DCF2EAF-32EA-4CA7-BD90-339250F80CAD}" type="parTrans" cxnId="{676F5643-6D1F-44ED-80A3-4153048911AD}">
      <dgm:prSet/>
      <dgm:spPr/>
      <dgm:t>
        <a:bodyPr/>
        <a:lstStyle/>
        <a:p>
          <a:pPr algn="ctr"/>
          <a:endParaRPr lang="zh-CN" altLang="en-US">
            <a:latin typeface="黑体" pitchFamily="49" charset="-122"/>
            <a:ea typeface="黑体" pitchFamily="49" charset="-122"/>
          </a:endParaRPr>
        </a:p>
      </dgm:t>
    </dgm:pt>
    <dgm:pt modelId="{93B9B69A-2EE9-4436-9D89-C5D5740AACBE}">
      <dgm:prSet custT="1"/>
      <dgm:spPr/>
      <dgm:t>
        <a:bodyPr/>
        <a:lstStyle/>
        <a:p>
          <a:pPr algn="ctr"/>
          <a:endParaRPr lang="zh-CN" altLang="en-US" sz="1100" dirty="0">
            <a:latin typeface="黑体" pitchFamily="49" charset="-122"/>
            <a:ea typeface="黑体" pitchFamily="49" charset="-122"/>
          </a:endParaRPr>
        </a:p>
      </dgm:t>
    </dgm:pt>
    <dgm:pt modelId="{C7C74C00-A276-494C-B659-AA85783F70E6}" type="parTrans" cxnId="{7448A018-3243-476C-8FB6-3B74930C4CFE}">
      <dgm:prSet/>
      <dgm:spPr/>
      <dgm:t>
        <a:bodyPr/>
        <a:lstStyle/>
        <a:p>
          <a:endParaRPr lang="zh-CN" altLang="en-US"/>
        </a:p>
      </dgm:t>
    </dgm:pt>
    <dgm:pt modelId="{A8593F25-C0BA-4020-BD6A-1DEC628DB7CF}" type="sibTrans" cxnId="{7448A018-3243-476C-8FB6-3B74930C4CFE}">
      <dgm:prSet/>
      <dgm:spPr/>
      <dgm:t>
        <a:bodyPr/>
        <a:lstStyle/>
        <a:p>
          <a:endParaRPr lang="zh-CN" altLang="en-US"/>
        </a:p>
      </dgm:t>
    </dgm:pt>
    <dgm:pt modelId="{C633949C-4F51-4556-9641-C7D39C6FA6DB}">
      <dgm:prSet custT="1"/>
      <dgm:spPr/>
      <dgm:t>
        <a:bodyPr/>
        <a:lstStyle/>
        <a:p>
          <a:pPr algn="ctr"/>
          <a:r>
            <a:rPr lang="zh-Hans" altLang="en-US" sz="1100" dirty="0">
              <a:latin typeface="黑体" pitchFamily="49" charset="-122"/>
              <a:ea typeface="黑体" pitchFamily="49" charset="-122"/>
            </a:rPr>
            <a:t>厂商</a:t>
          </a:r>
          <a:r>
            <a:rPr lang="zh-CN" altLang="en-US" sz="1100" dirty="0">
              <a:latin typeface="黑体" pitchFamily="49" charset="-122"/>
              <a:ea typeface="黑体" pitchFamily="49" charset="-122"/>
            </a:rPr>
            <a:t>修复漏洞</a:t>
          </a:r>
        </a:p>
      </dgm:t>
    </dgm:pt>
    <dgm:pt modelId="{1FC9B150-2A6D-457C-BE33-18718F5DAB72}" type="parTrans" cxnId="{0ECF83CC-3346-4F7A-93FB-9B9E871FB09B}">
      <dgm:prSet/>
      <dgm:spPr/>
      <dgm:t>
        <a:bodyPr/>
        <a:lstStyle/>
        <a:p>
          <a:endParaRPr lang="zh-CN" altLang="en-US"/>
        </a:p>
      </dgm:t>
    </dgm:pt>
    <dgm:pt modelId="{1DFF1F10-10EA-413B-B4A6-AEDA35F00700}" type="sibTrans" cxnId="{0ECF83CC-3346-4F7A-93FB-9B9E871FB09B}">
      <dgm:prSet/>
      <dgm:spPr/>
      <dgm:t>
        <a:bodyPr/>
        <a:lstStyle/>
        <a:p>
          <a:endParaRPr lang="zh-CN" altLang="en-US"/>
        </a:p>
      </dgm:t>
    </dgm:pt>
    <dgm:pt modelId="{9305B25C-F3DA-42F2-BBEC-C413126B229D}">
      <dgm:prSet custT="1"/>
      <dgm:spPr/>
      <dgm:t>
        <a:bodyPr/>
        <a:lstStyle/>
        <a:p>
          <a:pPr algn="l"/>
          <a:endParaRPr lang="zh-CN" altLang="en-US" sz="1100" dirty="0">
            <a:latin typeface="黑体" pitchFamily="49" charset="-122"/>
            <a:ea typeface="黑体" pitchFamily="49" charset="-122"/>
          </a:endParaRPr>
        </a:p>
      </dgm:t>
    </dgm:pt>
    <dgm:pt modelId="{76E21641-8A4A-4EB2-9A1E-33A0A1A08B6F}" type="parTrans" cxnId="{9064FE88-538E-4F12-A1C6-BCE799EB6F80}">
      <dgm:prSet/>
      <dgm:spPr/>
      <dgm:t>
        <a:bodyPr/>
        <a:lstStyle/>
        <a:p>
          <a:endParaRPr lang="zh-CN" altLang="en-US"/>
        </a:p>
      </dgm:t>
    </dgm:pt>
    <dgm:pt modelId="{A9D01609-80FD-4304-9E3E-F964BDD6B7F6}" type="sibTrans" cxnId="{9064FE88-538E-4F12-A1C6-BCE799EB6F80}">
      <dgm:prSet/>
      <dgm:spPr/>
      <dgm:t>
        <a:bodyPr/>
        <a:lstStyle/>
        <a:p>
          <a:endParaRPr lang="zh-CN" altLang="en-US"/>
        </a:p>
      </dgm:t>
    </dgm:pt>
    <dgm:pt modelId="{CEACCBAB-3F7D-4C59-8F90-7E5FF0DDB2EF}" type="pres">
      <dgm:prSet presAssocID="{02097176-EF79-4F4C-88FA-E32ABDEC3DD2}" presName="Name0" presStyleCnt="0">
        <dgm:presLayoutVars>
          <dgm:dir/>
          <dgm:animLvl val="lvl"/>
          <dgm:resizeHandles val="exact"/>
        </dgm:presLayoutVars>
      </dgm:prSet>
      <dgm:spPr/>
      <dgm:t>
        <a:bodyPr/>
        <a:lstStyle/>
        <a:p>
          <a:endParaRPr lang="zh-CN" altLang="en-US"/>
        </a:p>
      </dgm:t>
    </dgm:pt>
    <dgm:pt modelId="{348C97AA-4036-4F64-AF31-4A3F306A4A0F}" type="pres">
      <dgm:prSet presAssocID="{02097176-EF79-4F4C-88FA-E32ABDEC3DD2}" presName="tSp" presStyleCnt="0"/>
      <dgm:spPr/>
    </dgm:pt>
    <dgm:pt modelId="{2CCD186B-8365-4A0F-BD1A-07753B5BA654}" type="pres">
      <dgm:prSet presAssocID="{02097176-EF79-4F4C-88FA-E32ABDEC3DD2}" presName="bSp" presStyleCnt="0"/>
      <dgm:spPr/>
    </dgm:pt>
    <dgm:pt modelId="{064757E6-F25A-4E92-93E7-6CFD37F4BBBC}" type="pres">
      <dgm:prSet presAssocID="{02097176-EF79-4F4C-88FA-E32ABDEC3DD2}" presName="process" presStyleCnt="0"/>
      <dgm:spPr/>
    </dgm:pt>
    <dgm:pt modelId="{1EAE8DB6-9B2A-44D1-8C6A-C3B6282B0BC8}" type="pres">
      <dgm:prSet presAssocID="{4802E2FA-DB08-4CF0-9683-E08A61A192E6}" presName="composite1" presStyleCnt="0"/>
      <dgm:spPr/>
    </dgm:pt>
    <dgm:pt modelId="{D3D6F40A-C06A-45EF-B007-1546942824D1}" type="pres">
      <dgm:prSet presAssocID="{4802E2FA-DB08-4CF0-9683-E08A61A192E6}" presName="dummyNode1" presStyleLbl="node1" presStyleIdx="0" presStyleCnt="7"/>
      <dgm:spPr/>
    </dgm:pt>
    <dgm:pt modelId="{19FDC994-4872-4902-A292-B7041F6E859B}" type="pres">
      <dgm:prSet presAssocID="{4802E2FA-DB08-4CF0-9683-E08A61A192E6}" presName="childNode1" presStyleLbl="bgAcc1" presStyleIdx="0" presStyleCnt="7" custLinFactNeighborX="14288">
        <dgm:presLayoutVars>
          <dgm:bulletEnabled val="1"/>
        </dgm:presLayoutVars>
      </dgm:prSet>
      <dgm:spPr/>
      <dgm:t>
        <a:bodyPr/>
        <a:lstStyle/>
        <a:p>
          <a:endParaRPr lang="zh-CN" altLang="en-US"/>
        </a:p>
      </dgm:t>
    </dgm:pt>
    <dgm:pt modelId="{85A234D2-4616-402D-9982-94D04BBEEA22}" type="pres">
      <dgm:prSet presAssocID="{4802E2FA-DB08-4CF0-9683-E08A61A192E6}" presName="childNode1tx" presStyleLbl="bgAcc1" presStyleIdx="0" presStyleCnt="7">
        <dgm:presLayoutVars>
          <dgm:bulletEnabled val="1"/>
        </dgm:presLayoutVars>
      </dgm:prSet>
      <dgm:spPr/>
      <dgm:t>
        <a:bodyPr/>
        <a:lstStyle/>
        <a:p>
          <a:endParaRPr lang="zh-CN" altLang="en-US"/>
        </a:p>
      </dgm:t>
    </dgm:pt>
    <dgm:pt modelId="{2081E89B-A63E-48DD-AA4E-527D786DC169}" type="pres">
      <dgm:prSet presAssocID="{4802E2FA-DB08-4CF0-9683-E08A61A192E6}" presName="parentNode1" presStyleLbl="node1" presStyleIdx="0" presStyleCnt="7" custLinFactNeighborX="16074">
        <dgm:presLayoutVars>
          <dgm:chMax val="1"/>
          <dgm:bulletEnabled val="1"/>
        </dgm:presLayoutVars>
      </dgm:prSet>
      <dgm:spPr/>
      <dgm:t>
        <a:bodyPr/>
        <a:lstStyle/>
        <a:p>
          <a:endParaRPr lang="zh-CN" altLang="en-US"/>
        </a:p>
      </dgm:t>
    </dgm:pt>
    <dgm:pt modelId="{CC744CB0-5E6C-491F-8CE9-2EA878CEB9E1}" type="pres">
      <dgm:prSet presAssocID="{4802E2FA-DB08-4CF0-9683-E08A61A192E6}" presName="connSite1" presStyleCnt="0"/>
      <dgm:spPr/>
    </dgm:pt>
    <dgm:pt modelId="{1A8E300B-9ACB-432E-9F6E-97A776FBF071}" type="pres">
      <dgm:prSet presAssocID="{81471391-133D-47A9-BDC6-AA8D58BB1AF7}" presName="Name9" presStyleLbl="sibTrans2D1" presStyleIdx="0" presStyleCnt="6"/>
      <dgm:spPr/>
      <dgm:t>
        <a:bodyPr/>
        <a:lstStyle/>
        <a:p>
          <a:endParaRPr lang="zh-CN" altLang="en-US"/>
        </a:p>
      </dgm:t>
    </dgm:pt>
    <dgm:pt modelId="{3AB47835-D1C4-44E4-B5DC-8382C757D1AB}" type="pres">
      <dgm:prSet presAssocID="{11013227-4ED6-4170-8B30-616067D3173D}" presName="composite2" presStyleCnt="0"/>
      <dgm:spPr/>
    </dgm:pt>
    <dgm:pt modelId="{151B13F9-C094-47EB-B1D5-4F8F5927E853}" type="pres">
      <dgm:prSet presAssocID="{11013227-4ED6-4170-8B30-616067D3173D}" presName="dummyNode2" presStyleLbl="node1" presStyleIdx="0" presStyleCnt="7"/>
      <dgm:spPr/>
    </dgm:pt>
    <dgm:pt modelId="{1AABF11B-230A-4629-8AA4-EA04E4AB6FF7}" type="pres">
      <dgm:prSet presAssocID="{11013227-4ED6-4170-8B30-616067D3173D}" presName="childNode2" presStyleLbl="bgAcc1" presStyleIdx="1" presStyleCnt="7" custLinFactNeighborX="8272">
        <dgm:presLayoutVars>
          <dgm:bulletEnabled val="1"/>
        </dgm:presLayoutVars>
      </dgm:prSet>
      <dgm:spPr/>
      <dgm:t>
        <a:bodyPr/>
        <a:lstStyle/>
        <a:p>
          <a:endParaRPr lang="zh-CN" altLang="en-US"/>
        </a:p>
      </dgm:t>
    </dgm:pt>
    <dgm:pt modelId="{D89E8C5E-9DD9-4D29-A534-14F3E4EBC91F}" type="pres">
      <dgm:prSet presAssocID="{11013227-4ED6-4170-8B30-616067D3173D}" presName="childNode2tx" presStyleLbl="bgAcc1" presStyleIdx="1" presStyleCnt="7">
        <dgm:presLayoutVars>
          <dgm:bulletEnabled val="1"/>
        </dgm:presLayoutVars>
      </dgm:prSet>
      <dgm:spPr/>
      <dgm:t>
        <a:bodyPr/>
        <a:lstStyle/>
        <a:p>
          <a:endParaRPr lang="zh-CN" altLang="en-US"/>
        </a:p>
      </dgm:t>
    </dgm:pt>
    <dgm:pt modelId="{7857AD74-2FC7-420C-A686-F56DFED43872}" type="pres">
      <dgm:prSet presAssocID="{11013227-4ED6-4170-8B30-616067D3173D}" presName="parentNode2" presStyleLbl="node1" presStyleIdx="1" presStyleCnt="7" custLinFactNeighborX="9306">
        <dgm:presLayoutVars>
          <dgm:chMax val="0"/>
          <dgm:bulletEnabled val="1"/>
        </dgm:presLayoutVars>
      </dgm:prSet>
      <dgm:spPr/>
      <dgm:t>
        <a:bodyPr/>
        <a:lstStyle/>
        <a:p>
          <a:endParaRPr lang="zh-CN" altLang="en-US"/>
        </a:p>
      </dgm:t>
    </dgm:pt>
    <dgm:pt modelId="{170D2CD4-56E9-4AEA-ABDB-29378231B4D4}" type="pres">
      <dgm:prSet presAssocID="{11013227-4ED6-4170-8B30-616067D3173D}" presName="connSite2" presStyleCnt="0"/>
      <dgm:spPr/>
    </dgm:pt>
    <dgm:pt modelId="{23E0B164-D435-48E2-9C52-22D4F42639F4}" type="pres">
      <dgm:prSet presAssocID="{FE4279C3-3DEC-44DC-91FE-D1CE818E735B}" presName="Name18" presStyleLbl="sibTrans2D1" presStyleIdx="1" presStyleCnt="6"/>
      <dgm:spPr/>
      <dgm:t>
        <a:bodyPr/>
        <a:lstStyle/>
        <a:p>
          <a:endParaRPr lang="zh-CN" altLang="en-US"/>
        </a:p>
      </dgm:t>
    </dgm:pt>
    <dgm:pt modelId="{34F15206-DE10-461D-AF2D-C59482B2FBD4}" type="pres">
      <dgm:prSet presAssocID="{F1FC737F-A92B-478B-A79E-12673F0A3D91}" presName="composite1" presStyleCnt="0"/>
      <dgm:spPr/>
    </dgm:pt>
    <dgm:pt modelId="{BCDF5F24-275A-41A0-8E67-98F110F3CAA8}" type="pres">
      <dgm:prSet presAssocID="{F1FC737F-A92B-478B-A79E-12673F0A3D91}" presName="dummyNode1" presStyleLbl="node1" presStyleIdx="1" presStyleCnt="7"/>
      <dgm:spPr/>
    </dgm:pt>
    <dgm:pt modelId="{A7B70994-3D56-4D8C-8579-988F8FA263B9}" type="pres">
      <dgm:prSet presAssocID="{F1FC737F-A92B-478B-A79E-12673F0A3D91}" presName="childNode1" presStyleLbl="bgAcc1" presStyleIdx="2" presStyleCnt="7">
        <dgm:presLayoutVars>
          <dgm:bulletEnabled val="1"/>
        </dgm:presLayoutVars>
      </dgm:prSet>
      <dgm:spPr/>
      <dgm:t>
        <a:bodyPr/>
        <a:lstStyle/>
        <a:p>
          <a:endParaRPr lang="zh-CN" altLang="en-US"/>
        </a:p>
      </dgm:t>
    </dgm:pt>
    <dgm:pt modelId="{6FE5492D-A770-4DB5-AF97-C94A84972D9C}" type="pres">
      <dgm:prSet presAssocID="{F1FC737F-A92B-478B-A79E-12673F0A3D91}" presName="childNode1tx" presStyleLbl="bgAcc1" presStyleIdx="2" presStyleCnt="7">
        <dgm:presLayoutVars>
          <dgm:bulletEnabled val="1"/>
        </dgm:presLayoutVars>
      </dgm:prSet>
      <dgm:spPr/>
      <dgm:t>
        <a:bodyPr/>
        <a:lstStyle/>
        <a:p>
          <a:endParaRPr lang="zh-CN" altLang="en-US"/>
        </a:p>
      </dgm:t>
    </dgm:pt>
    <dgm:pt modelId="{0D165ABB-D6FF-4E95-92AC-28C0DD6173E0}" type="pres">
      <dgm:prSet presAssocID="{F1FC737F-A92B-478B-A79E-12673F0A3D91}" presName="parentNode1" presStyleLbl="node1" presStyleIdx="2" presStyleCnt="7">
        <dgm:presLayoutVars>
          <dgm:chMax val="1"/>
          <dgm:bulletEnabled val="1"/>
        </dgm:presLayoutVars>
      </dgm:prSet>
      <dgm:spPr/>
      <dgm:t>
        <a:bodyPr/>
        <a:lstStyle/>
        <a:p>
          <a:endParaRPr lang="zh-CN" altLang="en-US"/>
        </a:p>
      </dgm:t>
    </dgm:pt>
    <dgm:pt modelId="{8C3EDF16-42A3-451F-B5F6-128E04A5D96D}" type="pres">
      <dgm:prSet presAssocID="{F1FC737F-A92B-478B-A79E-12673F0A3D91}" presName="connSite1" presStyleCnt="0"/>
      <dgm:spPr/>
    </dgm:pt>
    <dgm:pt modelId="{782D1C25-74B9-4A6F-A04F-26EAA59BC0A3}" type="pres">
      <dgm:prSet presAssocID="{B8BEC631-FDD7-4AB1-BF75-91499E51FF66}" presName="Name9" presStyleLbl="sibTrans2D1" presStyleIdx="2" presStyleCnt="6" custAng="16200000" custScaleX="17632" custScaleY="56064" custLinFactNeighborX="31243" custLinFactNeighborY="6479"/>
      <dgm:spPr>
        <a:prstGeom prst="leftRightUpArrow">
          <a:avLst/>
        </a:prstGeom>
      </dgm:spPr>
      <dgm:t>
        <a:bodyPr/>
        <a:lstStyle/>
        <a:p>
          <a:endParaRPr lang="zh-CN" altLang="en-US"/>
        </a:p>
      </dgm:t>
    </dgm:pt>
    <dgm:pt modelId="{6550C947-89B8-4201-A8B8-23FB553EBDE0}" type="pres">
      <dgm:prSet presAssocID="{0C8A281E-C66D-4116-B42C-F85A2204DE1C}" presName="composite2" presStyleCnt="0"/>
      <dgm:spPr/>
    </dgm:pt>
    <dgm:pt modelId="{3C78CEF3-8528-4CF5-8621-743A26E4A4F4}" type="pres">
      <dgm:prSet presAssocID="{0C8A281E-C66D-4116-B42C-F85A2204DE1C}" presName="dummyNode2" presStyleLbl="node1" presStyleIdx="2" presStyleCnt="7"/>
      <dgm:spPr/>
    </dgm:pt>
    <dgm:pt modelId="{002D5318-8204-4C36-B02B-DC8B89805AC6}" type="pres">
      <dgm:prSet presAssocID="{0C8A281E-C66D-4116-B42C-F85A2204DE1C}" presName="childNode2" presStyleLbl="bgAcc1" presStyleIdx="3" presStyleCnt="7" custLinFactNeighborX="27668" custLinFactNeighborY="-65978">
        <dgm:presLayoutVars>
          <dgm:bulletEnabled val="1"/>
        </dgm:presLayoutVars>
      </dgm:prSet>
      <dgm:spPr/>
      <dgm:t>
        <a:bodyPr/>
        <a:lstStyle/>
        <a:p>
          <a:endParaRPr lang="zh-CN" altLang="en-US"/>
        </a:p>
      </dgm:t>
    </dgm:pt>
    <dgm:pt modelId="{FB175C2D-21A0-4417-B23A-9033466FA05C}" type="pres">
      <dgm:prSet presAssocID="{0C8A281E-C66D-4116-B42C-F85A2204DE1C}" presName="childNode2tx" presStyleLbl="bgAcc1" presStyleIdx="3" presStyleCnt="7">
        <dgm:presLayoutVars>
          <dgm:bulletEnabled val="1"/>
        </dgm:presLayoutVars>
      </dgm:prSet>
      <dgm:spPr/>
      <dgm:t>
        <a:bodyPr/>
        <a:lstStyle/>
        <a:p>
          <a:endParaRPr lang="zh-CN" altLang="en-US"/>
        </a:p>
      </dgm:t>
    </dgm:pt>
    <dgm:pt modelId="{B75B8A07-2F39-4CC5-B099-F17378FA93E7}" type="pres">
      <dgm:prSet presAssocID="{0C8A281E-C66D-4116-B42C-F85A2204DE1C}" presName="parentNode2" presStyleLbl="node1" presStyleIdx="3" presStyleCnt="7" custLinFactY="-32434" custLinFactNeighborX="31129" custLinFactNeighborY="-100000">
        <dgm:presLayoutVars>
          <dgm:chMax val="0"/>
          <dgm:bulletEnabled val="1"/>
        </dgm:presLayoutVars>
      </dgm:prSet>
      <dgm:spPr/>
      <dgm:t>
        <a:bodyPr/>
        <a:lstStyle/>
        <a:p>
          <a:endParaRPr lang="zh-CN" altLang="en-US"/>
        </a:p>
      </dgm:t>
    </dgm:pt>
    <dgm:pt modelId="{A2CD95FD-20FA-4E6D-A926-F419031BE722}" type="pres">
      <dgm:prSet presAssocID="{0C8A281E-C66D-4116-B42C-F85A2204DE1C}" presName="connSite2" presStyleCnt="0"/>
      <dgm:spPr/>
    </dgm:pt>
    <dgm:pt modelId="{89FE86BD-A35D-4C7F-BA1B-CE0980B804CD}" type="pres">
      <dgm:prSet presAssocID="{9AD6A8AC-14DC-4FCE-9D18-0EAC3AC4A39A}" presName="Name18" presStyleLbl="sibTrans2D1" presStyleIdx="3" presStyleCnt="6" custAng="0" custFlipVert="1" custScaleX="65649" custScaleY="10083" custLinFactNeighborX="50729" custLinFactNeighborY="43115"/>
      <dgm:spPr>
        <a:prstGeom prst="rightArrow">
          <a:avLst/>
        </a:prstGeom>
      </dgm:spPr>
      <dgm:t>
        <a:bodyPr/>
        <a:lstStyle/>
        <a:p>
          <a:endParaRPr lang="zh-CN" altLang="en-US"/>
        </a:p>
      </dgm:t>
    </dgm:pt>
    <dgm:pt modelId="{9B2F1225-7F63-4193-9669-354BBEB71D74}" type="pres">
      <dgm:prSet presAssocID="{633B4416-C03B-4F36-919C-209823E63F90}" presName="composite1" presStyleCnt="0"/>
      <dgm:spPr/>
    </dgm:pt>
    <dgm:pt modelId="{5DD8B3CB-CC4A-43F7-9E3F-BA2AE7EDF0E8}" type="pres">
      <dgm:prSet presAssocID="{633B4416-C03B-4F36-919C-209823E63F90}" presName="dummyNode1" presStyleLbl="node1" presStyleIdx="3" presStyleCnt="7"/>
      <dgm:spPr/>
    </dgm:pt>
    <dgm:pt modelId="{9AF83B84-A58A-43E4-8CC4-E2C5FA758E84}" type="pres">
      <dgm:prSet presAssocID="{633B4416-C03B-4F36-919C-209823E63F90}" presName="childNode1" presStyleLbl="bgAcc1" presStyleIdx="4" presStyleCnt="7" custLinFactX="-13056" custLinFactNeighborX="-100000" custLinFactNeighborY="80520">
        <dgm:presLayoutVars>
          <dgm:bulletEnabled val="1"/>
        </dgm:presLayoutVars>
      </dgm:prSet>
      <dgm:spPr/>
      <dgm:t>
        <a:bodyPr/>
        <a:lstStyle/>
        <a:p>
          <a:endParaRPr lang="zh-CN" altLang="en-US"/>
        </a:p>
      </dgm:t>
    </dgm:pt>
    <dgm:pt modelId="{B7412E64-424E-4F6F-967D-3B982049E658}" type="pres">
      <dgm:prSet presAssocID="{633B4416-C03B-4F36-919C-209823E63F90}" presName="childNode1tx" presStyleLbl="bgAcc1" presStyleIdx="4" presStyleCnt="7">
        <dgm:presLayoutVars>
          <dgm:bulletEnabled val="1"/>
        </dgm:presLayoutVars>
      </dgm:prSet>
      <dgm:spPr/>
      <dgm:t>
        <a:bodyPr/>
        <a:lstStyle/>
        <a:p>
          <a:endParaRPr lang="zh-CN" altLang="en-US"/>
        </a:p>
      </dgm:t>
    </dgm:pt>
    <dgm:pt modelId="{E851C946-51E0-4758-ABF0-246A3BC457BF}" type="pres">
      <dgm:prSet presAssocID="{633B4416-C03B-4F36-919C-209823E63F90}" presName="parentNode1" presStyleLbl="node1" presStyleIdx="4" presStyleCnt="7" custLinFactX="-29161" custLinFactNeighborX="-100000" custLinFactNeighborY="10897">
        <dgm:presLayoutVars>
          <dgm:chMax val="1"/>
          <dgm:bulletEnabled val="1"/>
        </dgm:presLayoutVars>
      </dgm:prSet>
      <dgm:spPr/>
      <dgm:t>
        <a:bodyPr/>
        <a:lstStyle/>
        <a:p>
          <a:endParaRPr lang="zh-CN" altLang="en-US"/>
        </a:p>
      </dgm:t>
    </dgm:pt>
    <dgm:pt modelId="{72F4037C-81F3-4114-8702-DE281B6D95E4}" type="pres">
      <dgm:prSet presAssocID="{633B4416-C03B-4F36-919C-209823E63F90}" presName="connSite1" presStyleCnt="0"/>
      <dgm:spPr/>
    </dgm:pt>
    <dgm:pt modelId="{82755E17-A494-4227-870E-CD98636C6C0C}" type="pres">
      <dgm:prSet presAssocID="{8097F382-9E6D-43DF-B726-9C72C25E6653}" presName="Name9" presStyleLbl="sibTrans2D1" presStyleIdx="4" presStyleCnt="6" custAng="10643224" custFlipVert="1" custScaleX="94343" custScaleY="8701" custLinFactX="18409" custLinFactNeighborX="100000" custLinFactNeighborY="33772"/>
      <dgm:spPr/>
      <dgm:t>
        <a:bodyPr/>
        <a:lstStyle/>
        <a:p>
          <a:endParaRPr lang="zh-CN" altLang="en-US"/>
        </a:p>
      </dgm:t>
    </dgm:pt>
    <dgm:pt modelId="{B26DDBB0-EB65-479B-BAC7-5B1D2119463E}" type="pres">
      <dgm:prSet presAssocID="{A93E7913-FE7B-4361-82D0-34889602880E}" presName="composite2" presStyleCnt="0"/>
      <dgm:spPr/>
    </dgm:pt>
    <dgm:pt modelId="{B4CD495F-120F-4A1E-A6B7-DE95E069317C}" type="pres">
      <dgm:prSet presAssocID="{A93E7913-FE7B-4361-82D0-34889602880E}" presName="dummyNode2" presStyleLbl="node1" presStyleIdx="4" presStyleCnt="7"/>
      <dgm:spPr/>
    </dgm:pt>
    <dgm:pt modelId="{1EA0554F-6D0A-49B7-8D91-4F38C24B25EF}" type="pres">
      <dgm:prSet presAssocID="{A93E7913-FE7B-4361-82D0-34889602880E}" presName="childNode2" presStyleLbl="bgAcc1" presStyleIdx="5" presStyleCnt="7" custLinFactX="-82" custLinFactNeighborX="-100000" custLinFactNeighborY="19257">
        <dgm:presLayoutVars>
          <dgm:bulletEnabled val="1"/>
        </dgm:presLayoutVars>
      </dgm:prSet>
      <dgm:spPr/>
      <dgm:t>
        <a:bodyPr/>
        <a:lstStyle/>
        <a:p>
          <a:endParaRPr lang="zh-CN" altLang="en-US"/>
        </a:p>
      </dgm:t>
    </dgm:pt>
    <dgm:pt modelId="{5B9DC37C-2060-420F-B3B6-BE4AC0FAF124}" type="pres">
      <dgm:prSet presAssocID="{A93E7913-FE7B-4361-82D0-34889602880E}" presName="childNode2tx" presStyleLbl="bgAcc1" presStyleIdx="5" presStyleCnt="7">
        <dgm:presLayoutVars>
          <dgm:bulletEnabled val="1"/>
        </dgm:presLayoutVars>
      </dgm:prSet>
      <dgm:spPr/>
      <dgm:t>
        <a:bodyPr/>
        <a:lstStyle/>
        <a:p>
          <a:endParaRPr lang="zh-CN" altLang="en-US"/>
        </a:p>
      </dgm:t>
    </dgm:pt>
    <dgm:pt modelId="{D2F74948-8302-4447-A5AE-7EA24120653A}" type="pres">
      <dgm:prSet presAssocID="{A93E7913-FE7B-4361-82D0-34889602880E}" presName="parentNode2" presStyleLbl="node1" presStyleIdx="5" presStyleCnt="7" custLinFactX="-12594" custLinFactNeighborX="-100000" custLinFactNeighborY="44933">
        <dgm:presLayoutVars>
          <dgm:chMax val="0"/>
          <dgm:bulletEnabled val="1"/>
        </dgm:presLayoutVars>
      </dgm:prSet>
      <dgm:spPr/>
      <dgm:t>
        <a:bodyPr/>
        <a:lstStyle/>
        <a:p>
          <a:endParaRPr lang="zh-CN" altLang="en-US"/>
        </a:p>
      </dgm:t>
    </dgm:pt>
    <dgm:pt modelId="{AE7B1AAD-587B-43C5-8100-B3B15271CD66}" type="pres">
      <dgm:prSet presAssocID="{A93E7913-FE7B-4361-82D0-34889602880E}" presName="connSite2" presStyleCnt="0"/>
      <dgm:spPr/>
    </dgm:pt>
    <dgm:pt modelId="{EA4A7D70-6E1D-417D-B216-7CBECFC696C6}" type="pres">
      <dgm:prSet presAssocID="{C71FCCBB-0E25-4FEE-A3BF-38D376FE52B5}" presName="Name18" presStyleLbl="sibTrans2D1" presStyleIdx="5" presStyleCnt="6"/>
      <dgm:spPr/>
      <dgm:t>
        <a:bodyPr/>
        <a:lstStyle/>
        <a:p>
          <a:endParaRPr lang="zh-CN" altLang="en-US"/>
        </a:p>
      </dgm:t>
    </dgm:pt>
    <dgm:pt modelId="{FB67C8BE-0AA3-4FEB-BFAB-F299723736E9}" type="pres">
      <dgm:prSet presAssocID="{DC7CF326-E1B6-4FCF-ADEB-E4FABBCF60CE}" presName="composite1" presStyleCnt="0"/>
      <dgm:spPr/>
    </dgm:pt>
    <dgm:pt modelId="{A3255C01-9718-41F8-9234-1C39E0701F39}" type="pres">
      <dgm:prSet presAssocID="{DC7CF326-E1B6-4FCF-ADEB-E4FABBCF60CE}" presName="dummyNode1" presStyleLbl="node1" presStyleIdx="5" presStyleCnt="7"/>
      <dgm:spPr/>
    </dgm:pt>
    <dgm:pt modelId="{4C0385A8-6B21-4A19-B44F-0851755126A0}" type="pres">
      <dgm:prSet presAssocID="{DC7CF326-E1B6-4FCF-ADEB-E4FABBCF60CE}" presName="childNode1" presStyleLbl="bgAcc1" presStyleIdx="6" presStyleCnt="7" custScaleX="128114" custLinFactX="-11362" custLinFactNeighborX="-100000" custLinFactNeighborY="19257">
        <dgm:presLayoutVars>
          <dgm:bulletEnabled val="1"/>
        </dgm:presLayoutVars>
      </dgm:prSet>
      <dgm:spPr/>
      <dgm:t>
        <a:bodyPr/>
        <a:lstStyle/>
        <a:p>
          <a:endParaRPr lang="zh-CN" altLang="en-US"/>
        </a:p>
      </dgm:t>
    </dgm:pt>
    <dgm:pt modelId="{3C9F7518-0617-448B-91B7-AFF23BA54BF6}" type="pres">
      <dgm:prSet presAssocID="{DC7CF326-E1B6-4FCF-ADEB-E4FABBCF60CE}" presName="childNode1tx" presStyleLbl="bgAcc1" presStyleIdx="6" presStyleCnt="7">
        <dgm:presLayoutVars>
          <dgm:bulletEnabled val="1"/>
        </dgm:presLayoutVars>
      </dgm:prSet>
      <dgm:spPr/>
      <dgm:t>
        <a:bodyPr/>
        <a:lstStyle/>
        <a:p>
          <a:endParaRPr lang="zh-CN" altLang="en-US"/>
        </a:p>
      </dgm:t>
    </dgm:pt>
    <dgm:pt modelId="{A2BFF78D-8BBE-4C77-AD1C-5CD9913349EE}" type="pres">
      <dgm:prSet presAssocID="{DC7CF326-E1B6-4FCF-ADEB-E4FABBCF60CE}" presName="parentNode1" presStyleLbl="node1" presStyleIdx="6" presStyleCnt="7" custLinFactX="-25284" custLinFactNeighborX="-100000" custLinFactNeighborY="44933">
        <dgm:presLayoutVars>
          <dgm:chMax val="1"/>
          <dgm:bulletEnabled val="1"/>
        </dgm:presLayoutVars>
      </dgm:prSet>
      <dgm:spPr/>
      <dgm:t>
        <a:bodyPr/>
        <a:lstStyle/>
        <a:p>
          <a:endParaRPr lang="zh-CN" altLang="en-US"/>
        </a:p>
      </dgm:t>
    </dgm:pt>
    <dgm:pt modelId="{38B3B95C-2457-451B-8CDD-D50F81B1A40D}" type="pres">
      <dgm:prSet presAssocID="{DC7CF326-E1B6-4FCF-ADEB-E4FABBCF60CE}" presName="connSite1" presStyleCnt="0"/>
      <dgm:spPr/>
    </dgm:pt>
  </dgm:ptLst>
  <dgm:cxnLst>
    <dgm:cxn modelId="{D1672F2F-0DB4-4400-9337-7342C0E55233}" type="presOf" srcId="{93B9B69A-2EE9-4436-9D89-C5D5740AACBE}" destId="{1EA0554F-6D0A-49B7-8D91-4F38C24B25EF}" srcOrd="0" destOrd="0" presId="urn:microsoft.com/office/officeart/2005/8/layout/hProcess4"/>
    <dgm:cxn modelId="{2CBDF4FB-C1AC-4238-B4C2-6479A56A161F}" type="presOf" srcId="{516FFA49-C852-4C5B-93DC-08DE9980D01B}" destId="{002D5318-8204-4C36-B02B-DC8B89805AC6}" srcOrd="0" destOrd="0" presId="urn:microsoft.com/office/officeart/2005/8/layout/hProcess4"/>
    <dgm:cxn modelId="{8F352B57-0B8B-4DD3-B5B1-2CC954A7D20B}" type="presOf" srcId="{75D772A6-E7C1-4180-8564-2C34C7AF97C8}" destId="{A7B70994-3D56-4D8C-8579-988F8FA263B9}" srcOrd="0" destOrd="0" presId="urn:microsoft.com/office/officeart/2005/8/layout/hProcess4"/>
    <dgm:cxn modelId="{E763BECF-7659-41BA-A6E2-78CE22DD9B37}" type="presOf" srcId="{C633949C-4F51-4556-9641-C7D39C6FA6DB}" destId="{5B9DC37C-2060-420F-B3B6-BE4AC0FAF124}" srcOrd="1" destOrd="1" presId="urn:microsoft.com/office/officeart/2005/8/layout/hProcess4"/>
    <dgm:cxn modelId="{EF8846BB-F86D-4C74-8D78-47C4FE1FBB62}" type="presOf" srcId="{36F60F47-2DDC-4F89-86E5-C41CE447F0F7}" destId="{19FDC994-4872-4902-A292-B7041F6E859B}" srcOrd="0" destOrd="1" presId="urn:microsoft.com/office/officeart/2005/8/layout/hProcess4"/>
    <dgm:cxn modelId="{9064FE88-538E-4F12-A1C6-BCE799EB6F80}" srcId="{DC7CF326-E1B6-4FCF-ADEB-E4FABBCF60CE}" destId="{9305B25C-F3DA-42F2-BBEC-C413126B229D}" srcOrd="0" destOrd="0" parTransId="{76E21641-8A4A-4EB2-9A1E-33A0A1A08B6F}" sibTransId="{A9D01609-80FD-4304-9E3E-F964BDD6B7F6}"/>
    <dgm:cxn modelId="{DEE81149-25D6-4BA6-9F59-C51EB957D4C5}" type="presOf" srcId="{37C079FD-471F-4BD8-80C3-2658743BB039}" destId="{4C0385A8-6B21-4A19-B44F-0851755126A0}" srcOrd="0" destOrd="2" presId="urn:microsoft.com/office/officeart/2005/8/layout/hProcess4"/>
    <dgm:cxn modelId="{B300BEA1-16BB-4F14-B4FC-0653CD9588C0}" type="presOf" srcId="{967FD647-EE15-406D-B715-7391372D60F5}" destId="{B7412E64-424E-4F6F-967D-3B982049E658}" srcOrd="1" destOrd="1" presId="urn:microsoft.com/office/officeart/2005/8/layout/hProcess4"/>
    <dgm:cxn modelId="{1627FE3E-216E-4814-B57A-66F4E3BB41D9}" type="presOf" srcId="{4EACF7AD-55E0-4B47-8120-D816BDC11307}" destId="{FB175C2D-21A0-4417-B23A-9033466FA05C}" srcOrd="1" destOrd="1" presId="urn:microsoft.com/office/officeart/2005/8/layout/hProcess4"/>
    <dgm:cxn modelId="{A1DFEAF2-A410-47C2-A618-469FC3E3AFD2}" type="presOf" srcId="{0C8A281E-C66D-4116-B42C-F85A2204DE1C}" destId="{B75B8A07-2F39-4CC5-B099-F17378FA93E7}" srcOrd="0" destOrd="0" presId="urn:microsoft.com/office/officeart/2005/8/layout/hProcess4"/>
    <dgm:cxn modelId="{2DA6B551-57F3-41F6-8BE4-4F8144B6129E}" type="presOf" srcId="{BB0E8509-2A2B-4DAD-A007-72A23AE04516}" destId="{9AF83B84-A58A-43E4-8CC4-E2C5FA758E84}" srcOrd="0" destOrd="0" presId="urn:microsoft.com/office/officeart/2005/8/layout/hProcess4"/>
    <dgm:cxn modelId="{ADA88878-B010-40A6-B586-85327E6B6EEC}" type="presOf" srcId="{CE7D84BC-CDC8-4ECE-9FC7-072E5D007F46}" destId="{D89E8C5E-9DD9-4D29-A534-14F3E4EBC91F}" srcOrd="1" destOrd="1" presId="urn:microsoft.com/office/officeart/2005/8/layout/hProcess4"/>
    <dgm:cxn modelId="{C6D7C04B-2E7D-4A08-BE1C-CBF6D85B37B0}" type="presOf" srcId="{B2E50703-D058-4EF3-AAF5-0701DBEC7F30}" destId="{D89E8C5E-9DD9-4D29-A534-14F3E4EBC91F}" srcOrd="1" destOrd="0" presId="urn:microsoft.com/office/officeart/2005/8/layout/hProcess4"/>
    <dgm:cxn modelId="{1F7A0FA1-3662-403B-87C3-8701315F985A}" srcId="{0C8A281E-C66D-4116-B42C-F85A2204DE1C}" destId="{516FFA49-C852-4C5B-93DC-08DE9980D01B}" srcOrd="0" destOrd="0" parTransId="{F28ECAFB-38FB-40E3-924A-A13ACC398D07}" sibTransId="{F0382B0B-BC56-4805-AE3E-98E3FE9733A1}"/>
    <dgm:cxn modelId="{0835F0E6-41A5-441B-81C1-D57C52DDA9A3}" type="presOf" srcId="{164F9E98-6733-4113-81B3-0694798443B7}" destId="{19FDC994-4872-4902-A292-B7041F6E859B}" srcOrd="0" destOrd="0" presId="urn:microsoft.com/office/officeart/2005/8/layout/hProcess4"/>
    <dgm:cxn modelId="{592DA0F5-387F-42A3-A218-41A146DDCC23}" srcId="{02097176-EF79-4F4C-88FA-E32ABDEC3DD2}" destId="{A93E7913-FE7B-4361-82D0-34889602880E}" srcOrd="5" destOrd="0" parTransId="{F5CC14A5-3DAF-4DB4-9948-B9D9B4B0A39C}" sibTransId="{C71FCCBB-0E25-4FEE-A3BF-38D376FE52B5}"/>
    <dgm:cxn modelId="{12893133-06F2-4B0C-B5FA-ACD473E72F06}" type="presOf" srcId="{4EACF7AD-55E0-4B47-8120-D816BDC11307}" destId="{002D5318-8204-4C36-B02B-DC8B89805AC6}" srcOrd="0" destOrd="1" presId="urn:microsoft.com/office/officeart/2005/8/layout/hProcess4"/>
    <dgm:cxn modelId="{146015F2-6C6B-4208-832B-286062D3ADC0}" type="presOf" srcId="{4802E2FA-DB08-4CF0-9683-E08A61A192E6}" destId="{2081E89B-A63E-48DD-AA4E-527D786DC169}" srcOrd="0" destOrd="0" presId="urn:microsoft.com/office/officeart/2005/8/layout/hProcess4"/>
    <dgm:cxn modelId="{A94F241C-0130-4F4E-9387-5FA62548F865}" type="presOf" srcId="{9305B25C-F3DA-42F2-BBEC-C413126B229D}" destId="{4C0385A8-6B21-4A19-B44F-0851755126A0}" srcOrd="0" destOrd="0" presId="urn:microsoft.com/office/officeart/2005/8/layout/hProcess4"/>
    <dgm:cxn modelId="{3BA57277-996B-499E-BA28-C503F55F7410}" srcId="{02097176-EF79-4F4C-88FA-E32ABDEC3DD2}" destId="{633B4416-C03B-4F36-919C-209823E63F90}" srcOrd="4" destOrd="0" parTransId="{E474E94B-09C6-454A-9FDF-20C1B5FF3E1C}" sibTransId="{8097F382-9E6D-43DF-B726-9C72C25E6653}"/>
    <dgm:cxn modelId="{D2BF3A3D-D4EA-42FD-BA03-6AB47F975D7C}" srcId="{F1FC737F-A92B-478B-A79E-12673F0A3D91}" destId="{75D772A6-E7C1-4180-8564-2C34C7AF97C8}" srcOrd="0" destOrd="0" parTransId="{EEC60C4B-C34F-47E8-859F-50D85FF778A0}" sibTransId="{96A70A2F-1645-49E8-93A5-3DD3E929AD32}"/>
    <dgm:cxn modelId="{31A20008-B055-4EA8-B7BC-84D0882EB6F7}" type="presOf" srcId="{C633949C-4F51-4556-9641-C7D39C6FA6DB}" destId="{1EA0554F-6D0A-49B7-8D91-4F38C24B25EF}" srcOrd="0" destOrd="1" presId="urn:microsoft.com/office/officeart/2005/8/layout/hProcess4"/>
    <dgm:cxn modelId="{A9827FC3-0FE4-4BB9-B8CC-BEE4EEC3DAB0}" type="presOf" srcId="{FE4279C3-3DEC-44DC-91FE-D1CE818E735B}" destId="{23E0B164-D435-48E2-9C52-22D4F42639F4}" srcOrd="0" destOrd="0" presId="urn:microsoft.com/office/officeart/2005/8/layout/hProcess4"/>
    <dgm:cxn modelId="{DAD514DC-9597-4F7F-B62B-EBBBBE99C3BC}" type="presOf" srcId="{9305B25C-F3DA-42F2-BBEC-C413126B229D}" destId="{3C9F7518-0617-448B-91B7-AFF23BA54BF6}" srcOrd="1" destOrd="0" presId="urn:microsoft.com/office/officeart/2005/8/layout/hProcess4"/>
    <dgm:cxn modelId="{B112305B-1F87-4F2D-B3EC-C75F8535D44C}" type="presOf" srcId="{02097176-EF79-4F4C-88FA-E32ABDEC3DD2}" destId="{CEACCBAB-3F7D-4C59-8F90-7E5FF0DDB2EF}" srcOrd="0" destOrd="0" presId="urn:microsoft.com/office/officeart/2005/8/layout/hProcess4"/>
    <dgm:cxn modelId="{5362A915-A232-45BA-8A4A-2E1F1503615D}" type="presOf" srcId="{F1FC737F-A92B-478B-A79E-12673F0A3D91}" destId="{0D165ABB-D6FF-4E95-92AC-28C0DD6173E0}" srcOrd="0" destOrd="0" presId="urn:microsoft.com/office/officeart/2005/8/layout/hProcess4"/>
    <dgm:cxn modelId="{048101D6-5A89-4AAE-B65E-3403D4962D3C}" type="presOf" srcId="{516FFA49-C852-4C5B-93DC-08DE9980D01B}" destId="{FB175C2D-21A0-4417-B23A-9033466FA05C}" srcOrd="1" destOrd="0" presId="urn:microsoft.com/office/officeart/2005/8/layout/hProcess4"/>
    <dgm:cxn modelId="{100E8549-01EB-4486-945B-C5B9EBF54109}" srcId="{DC7CF326-E1B6-4FCF-ADEB-E4FABBCF60CE}" destId="{B7832701-6C71-49DA-92E5-FFC5A50EF12C}" srcOrd="1" destOrd="0" parTransId="{7006A698-EBC0-41BA-8A8D-244FC4BBCDAB}" sibTransId="{E42E9030-4C12-47D8-8171-FCA22497374A}"/>
    <dgm:cxn modelId="{96892D6A-D8D2-425A-A8DD-15E6E8929E70}" type="presOf" srcId="{8097F382-9E6D-43DF-B726-9C72C25E6653}" destId="{82755E17-A494-4227-870E-CD98636C6C0C}" srcOrd="0" destOrd="0" presId="urn:microsoft.com/office/officeart/2005/8/layout/hProcess4"/>
    <dgm:cxn modelId="{7A2A66C5-E620-4E95-A873-39C7E7916D17}" type="presOf" srcId="{CE7D84BC-CDC8-4ECE-9FC7-072E5D007F46}" destId="{1AABF11B-230A-4629-8AA4-EA04E4AB6FF7}" srcOrd="0" destOrd="1" presId="urn:microsoft.com/office/officeart/2005/8/layout/hProcess4"/>
    <dgm:cxn modelId="{9A6EC6B0-26F0-4D9E-B291-4112FB9942DB}" srcId="{11013227-4ED6-4170-8B30-616067D3173D}" destId="{B2E50703-D058-4EF3-AAF5-0701DBEC7F30}" srcOrd="0" destOrd="0" parTransId="{5EA34FBC-291D-4824-9DE6-113E64E33068}" sibTransId="{7E31E786-04A6-42B6-865A-887DA4F174E4}"/>
    <dgm:cxn modelId="{B84D9A48-AE2E-4FC3-A151-EDAEFF0EFB54}" type="presOf" srcId="{62341BFA-9413-486C-9FC0-F152EBB4C85E}" destId="{9AF83B84-A58A-43E4-8CC4-E2C5FA758E84}" srcOrd="0" destOrd="3" presId="urn:microsoft.com/office/officeart/2005/8/layout/hProcess4"/>
    <dgm:cxn modelId="{BDBB3E0D-0C1A-46D7-98F6-D112DD4A301B}" type="presOf" srcId="{B7832701-6C71-49DA-92E5-FFC5A50EF12C}" destId="{4C0385A8-6B21-4A19-B44F-0851755126A0}" srcOrd="0" destOrd="1" presId="urn:microsoft.com/office/officeart/2005/8/layout/hProcess4"/>
    <dgm:cxn modelId="{9866543B-E033-4592-857F-7DC04C77537D}" srcId="{02097176-EF79-4F4C-88FA-E32ABDEC3DD2}" destId="{0C8A281E-C66D-4116-B42C-F85A2204DE1C}" srcOrd="3" destOrd="0" parTransId="{9CB80AB0-0F92-430E-B5FB-4905D8AC1527}" sibTransId="{9AD6A8AC-14DC-4FCE-9D18-0EAC3AC4A39A}"/>
    <dgm:cxn modelId="{F24F9B18-4595-4743-A350-1ED4C4913797}" type="presOf" srcId="{B2E50703-D058-4EF3-AAF5-0701DBEC7F30}" destId="{1AABF11B-230A-4629-8AA4-EA04E4AB6FF7}" srcOrd="0" destOrd="0" presId="urn:microsoft.com/office/officeart/2005/8/layout/hProcess4"/>
    <dgm:cxn modelId="{0D7B0377-4B14-491E-A98D-BCF8E53D59FF}" srcId="{02097176-EF79-4F4C-88FA-E32ABDEC3DD2}" destId="{4802E2FA-DB08-4CF0-9683-E08A61A192E6}" srcOrd="0" destOrd="0" parTransId="{00B0C026-FF95-42F1-B4BF-C1487F1B666B}" sibTransId="{81471391-133D-47A9-BDC6-AA8D58BB1AF7}"/>
    <dgm:cxn modelId="{D0D57FB3-ECAC-440C-B0DD-2C11990A89BE}" type="presOf" srcId="{11013227-4ED6-4170-8B30-616067D3173D}" destId="{7857AD74-2FC7-420C-A686-F56DFED43872}" srcOrd="0" destOrd="0" presId="urn:microsoft.com/office/officeart/2005/8/layout/hProcess4"/>
    <dgm:cxn modelId="{6C2654E1-8898-4390-B71D-4AFAF6EA995C}" type="presOf" srcId="{A93E7913-FE7B-4361-82D0-34889602880E}" destId="{D2F74948-8302-4447-A5AE-7EA24120653A}" srcOrd="0" destOrd="0" presId="urn:microsoft.com/office/officeart/2005/8/layout/hProcess4"/>
    <dgm:cxn modelId="{A00A5D30-E786-4588-8437-0A591624CC4D}" type="presOf" srcId="{B7832701-6C71-49DA-92E5-FFC5A50EF12C}" destId="{3C9F7518-0617-448B-91B7-AFF23BA54BF6}" srcOrd="1" destOrd="1" presId="urn:microsoft.com/office/officeart/2005/8/layout/hProcess4"/>
    <dgm:cxn modelId="{45499058-A780-4906-B5F4-D3615A6AD528}" type="presOf" srcId="{37C079FD-471F-4BD8-80C3-2658743BB039}" destId="{3C9F7518-0617-448B-91B7-AFF23BA54BF6}" srcOrd="1" destOrd="2" presId="urn:microsoft.com/office/officeart/2005/8/layout/hProcess4"/>
    <dgm:cxn modelId="{B138DB46-44BF-4805-B4AD-1CE6A81A6FF4}" srcId="{11013227-4ED6-4170-8B30-616067D3173D}" destId="{219B1FB8-AB80-47AA-ABDB-57BF46E6341E}" srcOrd="2" destOrd="0" parTransId="{2A1EAA1F-A830-4825-AABF-54AA3CAE1B80}" sibTransId="{0CC0DD70-29BC-400A-B0BD-C2DC8FD84CAE}"/>
    <dgm:cxn modelId="{D08D54A7-CE2C-4D27-B127-FD2AE788CE59}" type="presOf" srcId="{4238E183-546F-42B7-ADB9-66A39435B8A6}" destId="{9AF83B84-A58A-43E4-8CC4-E2C5FA758E84}" srcOrd="0" destOrd="2" presId="urn:microsoft.com/office/officeart/2005/8/layout/hProcess4"/>
    <dgm:cxn modelId="{0ECF83CC-3346-4F7A-93FB-9B9E871FB09B}" srcId="{A93E7913-FE7B-4361-82D0-34889602880E}" destId="{C633949C-4F51-4556-9641-C7D39C6FA6DB}" srcOrd="1" destOrd="0" parTransId="{1FC9B150-2A6D-457C-BE33-18718F5DAB72}" sibTransId="{1DFF1F10-10EA-413B-B4A6-AEDA35F00700}"/>
    <dgm:cxn modelId="{8547A3D7-F1EF-441E-BF22-6693B4035DB2}" srcId="{633B4416-C03B-4F36-919C-209823E63F90}" destId="{BB0E8509-2A2B-4DAD-A007-72A23AE04516}" srcOrd="0" destOrd="0" parTransId="{146A81E5-DE51-4E2F-9FCE-4C5EB12FAEE9}" sibTransId="{75ABBFC7-3381-4B63-B4FF-E76F78B526E0}"/>
    <dgm:cxn modelId="{BF6E9C11-DD3F-421A-9163-83822C0CD7FA}" type="presOf" srcId="{0F97CAF9-1EC1-426C-9F6F-4ECAC7C683E3}" destId="{6FE5492D-A770-4DB5-AF97-C94A84972D9C}" srcOrd="1" destOrd="1" presId="urn:microsoft.com/office/officeart/2005/8/layout/hProcess4"/>
    <dgm:cxn modelId="{7448A018-3243-476C-8FB6-3B74930C4CFE}" srcId="{A93E7913-FE7B-4361-82D0-34889602880E}" destId="{93B9B69A-2EE9-4436-9D89-C5D5740AACBE}" srcOrd="0" destOrd="0" parTransId="{C7C74C00-A276-494C-B659-AA85783F70E6}" sibTransId="{A8593F25-C0BA-4020-BD6A-1DEC628DB7CF}"/>
    <dgm:cxn modelId="{830ACD81-E083-47B0-9F79-9827347169F1}" type="presOf" srcId="{219B1FB8-AB80-47AA-ABDB-57BF46E6341E}" destId="{D89E8C5E-9DD9-4D29-A534-14F3E4EBC91F}" srcOrd="1" destOrd="2" presId="urn:microsoft.com/office/officeart/2005/8/layout/hProcess4"/>
    <dgm:cxn modelId="{4D4D5713-13FB-42CF-AFEF-36E3787503F5}" srcId="{11013227-4ED6-4170-8B30-616067D3173D}" destId="{CE7D84BC-CDC8-4ECE-9FC7-072E5D007F46}" srcOrd="1" destOrd="0" parTransId="{AB9ABE74-93D3-44DC-B49D-66AC0F5561D4}" sibTransId="{5341B5EF-F752-41A5-B843-56019232F29C}"/>
    <dgm:cxn modelId="{345AA5E0-B078-4F30-BAF7-AD399468B53D}" srcId="{633B4416-C03B-4F36-919C-209823E63F90}" destId="{62341BFA-9413-486C-9FC0-F152EBB4C85E}" srcOrd="3" destOrd="0" parTransId="{5DDD6277-CC91-4B7E-9856-C061B1B286E1}" sibTransId="{3885ED48-630C-48F8-A7D8-AF2E31D7713C}"/>
    <dgm:cxn modelId="{059A46A4-E751-4506-A5DC-DBBAD7820F85}" srcId="{4802E2FA-DB08-4CF0-9683-E08A61A192E6}" destId="{164F9E98-6733-4113-81B3-0694798443B7}" srcOrd="0" destOrd="0" parTransId="{2436CCF9-56A5-45EB-8FBD-8BE24E4E8324}" sibTransId="{17F29C32-2FBD-47A5-B3C4-CF4B934159A9}"/>
    <dgm:cxn modelId="{4DB1CCE1-DC5F-43D4-8C39-CB43917A4587}" type="presOf" srcId="{81471391-133D-47A9-BDC6-AA8D58BB1AF7}" destId="{1A8E300B-9ACB-432E-9F6E-97A776FBF071}" srcOrd="0" destOrd="0" presId="urn:microsoft.com/office/officeart/2005/8/layout/hProcess4"/>
    <dgm:cxn modelId="{872ABDA1-E3BA-4849-81DF-B8B23E93F8B2}" type="presOf" srcId="{93B9B69A-2EE9-4436-9D89-C5D5740AACBE}" destId="{5B9DC37C-2060-420F-B3B6-BE4AC0FAF124}" srcOrd="1" destOrd="0" presId="urn:microsoft.com/office/officeart/2005/8/layout/hProcess4"/>
    <dgm:cxn modelId="{1DE51D29-E65D-4626-A87C-C476A2226673}" type="presOf" srcId="{633B4416-C03B-4F36-919C-209823E63F90}" destId="{E851C946-51E0-4758-ABF0-246A3BC457BF}" srcOrd="0" destOrd="0" presId="urn:microsoft.com/office/officeart/2005/8/layout/hProcess4"/>
    <dgm:cxn modelId="{5853815E-9794-424A-9A64-A9DD237CCAC2}" type="presOf" srcId="{C71FCCBB-0E25-4FEE-A3BF-38D376FE52B5}" destId="{EA4A7D70-6E1D-417D-B216-7CBECFC696C6}" srcOrd="0" destOrd="0" presId="urn:microsoft.com/office/officeart/2005/8/layout/hProcess4"/>
    <dgm:cxn modelId="{21DEE0B7-00B3-4F6F-97B1-7C255F8D9551}" type="presOf" srcId="{164F9E98-6733-4113-81B3-0694798443B7}" destId="{85A234D2-4616-402D-9982-94D04BBEEA22}" srcOrd="1" destOrd="0" presId="urn:microsoft.com/office/officeart/2005/8/layout/hProcess4"/>
    <dgm:cxn modelId="{3F86F639-42CC-4081-A46A-D02C18766CD6}" type="presOf" srcId="{62341BFA-9413-486C-9FC0-F152EBB4C85E}" destId="{B7412E64-424E-4F6F-967D-3B982049E658}" srcOrd="1" destOrd="3" presId="urn:microsoft.com/office/officeart/2005/8/layout/hProcess4"/>
    <dgm:cxn modelId="{67EE9742-CEB7-4597-B2E8-F14CF4C21C52}" type="presOf" srcId="{36F60F47-2DDC-4F89-86E5-C41CE447F0F7}" destId="{85A234D2-4616-402D-9982-94D04BBEEA22}" srcOrd="1" destOrd="1" presId="urn:microsoft.com/office/officeart/2005/8/layout/hProcess4"/>
    <dgm:cxn modelId="{48FF4C49-EFFD-4574-AF30-4C7986997531}" type="presOf" srcId="{DC7CF326-E1B6-4FCF-ADEB-E4FABBCF60CE}" destId="{A2BFF78D-8BBE-4C77-AD1C-5CD9913349EE}" srcOrd="0" destOrd="0" presId="urn:microsoft.com/office/officeart/2005/8/layout/hProcess4"/>
    <dgm:cxn modelId="{E236C4E8-AB32-4869-B940-EF35E9D58FFE}" type="presOf" srcId="{75D772A6-E7C1-4180-8564-2C34C7AF97C8}" destId="{6FE5492D-A770-4DB5-AF97-C94A84972D9C}" srcOrd="1" destOrd="0" presId="urn:microsoft.com/office/officeart/2005/8/layout/hProcess4"/>
    <dgm:cxn modelId="{D07BE0B3-EB91-427E-A89C-85205F5356E6}" srcId="{02097176-EF79-4F4C-88FA-E32ABDEC3DD2}" destId="{11013227-4ED6-4170-8B30-616067D3173D}" srcOrd="1" destOrd="0" parTransId="{065C981A-9B01-4506-8CC2-E02FD2763A0D}" sibTransId="{FE4279C3-3DEC-44DC-91FE-D1CE818E735B}"/>
    <dgm:cxn modelId="{9E12EAB0-16A0-4A9E-B79C-3A43D86FE96F}" type="presOf" srcId="{967FD647-EE15-406D-B715-7391372D60F5}" destId="{9AF83B84-A58A-43E4-8CC4-E2C5FA758E84}" srcOrd="0" destOrd="1" presId="urn:microsoft.com/office/officeart/2005/8/layout/hProcess4"/>
    <dgm:cxn modelId="{DDE406C7-F52C-4C4D-83C1-BDE0A769A3AA}" type="presOf" srcId="{0F97CAF9-1EC1-426C-9F6F-4ECAC7C683E3}" destId="{A7B70994-3D56-4D8C-8579-988F8FA263B9}" srcOrd="0" destOrd="1" presId="urn:microsoft.com/office/officeart/2005/8/layout/hProcess4"/>
    <dgm:cxn modelId="{EC574A0A-7E4F-40B0-8BAF-09612E86D102}" srcId="{0C8A281E-C66D-4116-B42C-F85A2204DE1C}" destId="{4EACF7AD-55E0-4B47-8120-D816BDC11307}" srcOrd="1" destOrd="0" parTransId="{3804C26F-CF86-4462-92D7-DAE1F0FD8984}" sibTransId="{E0995547-AAF1-48FB-A41C-2B0DCCE02E1F}"/>
    <dgm:cxn modelId="{5AE9430A-A7A6-4BB1-B0B0-8C2F97702189}" type="presOf" srcId="{4238E183-546F-42B7-ADB9-66A39435B8A6}" destId="{B7412E64-424E-4F6F-967D-3B982049E658}" srcOrd="1" destOrd="2" presId="urn:microsoft.com/office/officeart/2005/8/layout/hProcess4"/>
    <dgm:cxn modelId="{580DDBA1-0FEF-4109-AE00-CEF3CD251997}" type="presOf" srcId="{9AD6A8AC-14DC-4FCE-9D18-0EAC3AC4A39A}" destId="{89FE86BD-A35D-4C7F-BA1B-CE0980B804CD}" srcOrd="0" destOrd="0" presId="urn:microsoft.com/office/officeart/2005/8/layout/hProcess4"/>
    <dgm:cxn modelId="{52DB1959-8592-47F8-A75E-89B65F22DD7E}" srcId="{02097176-EF79-4F4C-88FA-E32ABDEC3DD2}" destId="{F1FC737F-A92B-478B-A79E-12673F0A3D91}" srcOrd="2" destOrd="0" parTransId="{359009A4-35E9-480C-8803-5023DF15F0B5}" sibTransId="{B8BEC631-FDD7-4AB1-BF75-91499E51FF66}"/>
    <dgm:cxn modelId="{9270B971-5340-4C06-84FC-0860B63326D6}" srcId="{DC7CF326-E1B6-4FCF-ADEB-E4FABBCF60CE}" destId="{37C079FD-471F-4BD8-80C3-2658743BB039}" srcOrd="2" destOrd="0" parTransId="{70103F29-96BE-451C-AF68-204FEFFE8217}" sibTransId="{9DB1B37B-7837-495D-8870-1BC057952017}"/>
    <dgm:cxn modelId="{25363D33-0BB3-4837-854B-250E1FD559E5}" srcId="{633B4416-C03B-4F36-919C-209823E63F90}" destId="{4238E183-546F-42B7-ADB9-66A39435B8A6}" srcOrd="2" destOrd="0" parTransId="{C26BBA30-F783-4F5F-8BD3-A78AFFA8599A}" sibTransId="{BC8092C2-4DB3-4DCA-94B8-DFB09B3F2A36}"/>
    <dgm:cxn modelId="{7E36054D-2F80-4E0D-AD69-64DCDB637275}" srcId="{4802E2FA-DB08-4CF0-9683-E08A61A192E6}" destId="{36F60F47-2DDC-4F89-86E5-C41CE447F0F7}" srcOrd="1" destOrd="0" parTransId="{92502613-9D9F-4344-B99C-28F4FAF0469B}" sibTransId="{DC6F6727-4495-4581-9336-7C205FE5DADE}"/>
    <dgm:cxn modelId="{6B6AA174-15EA-431C-A235-CD9A8934D70C}" srcId="{02097176-EF79-4F4C-88FA-E32ABDEC3DD2}" destId="{DC7CF326-E1B6-4FCF-ADEB-E4FABBCF60CE}" srcOrd="6" destOrd="0" parTransId="{65FD7859-6D35-4EF1-8B59-AFEB46C9EE43}" sibTransId="{DBABA336-DCD0-4AB7-AF77-72F073BA4DE4}"/>
    <dgm:cxn modelId="{2625261B-7E22-4DB0-854C-CAF9F11006B2}" type="presOf" srcId="{BB0E8509-2A2B-4DAD-A007-72A23AE04516}" destId="{B7412E64-424E-4F6F-967D-3B982049E658}" srcOrd="1" destOrd="0" presId="urn:microsoft.com/office/officeart/2005/8/layout/hProcess4"/>
    <dgm:cxn modelId="{ABCFAD0D-23F2-4BEA-BF05-0AFC943340A6}" type="presOf" srcId="{219B1FB8-AB80-47AA-ABDB-57BF46E6341E}" destId="{1AABF11B-230A-4629-8AA4-EA04E4AB6FF7}" srcOrd="0" destOrd="2" presId="urn:microsoft.com/office/officeart/2005/8/layout/hProcess4"/>
    <dgm:cxn modelId="{0B63D77F-79F1-45B9-AB60-8EAB7A46AC12}" srcId="{633B4416-C03B-4F36-919C-209823E63F90}" destId="{967FD647-EE15-406D-B715-7391372D60F5}" srcOrd="1" destOrd="0" parTransId="{31C33709-D5F2-467B-89A4-C2E473FE6C92}" sibTransId="{AF42A9EE-E36C-4235-88EC-8F2D0B68A7B6}"/>
    <dgm:cxn modelId="{676F5643-6D1F-44ED-80A3-4153048911AD}" srcId="{F1FC737F-A92B-478B-A79E-12673F0A3D91}" destId="{0F97CAF9-1EC1-426C-9F6F-4ECAC7C683E3}" srcOrd="1" destOrd="0" parTransId="{0DCF2EAF-32EA-4CA7-BD90-339250F80CAD}" sibTransId="{7F6BC5DE-77D6-43B2-8C57-6DCBEA8FBD8A}"/>
    <dgm:cxn modelId="{A3A7A2D6-6234-4B56-80DC-174B19C1D63B}" type="presOf" srcId="{B8BEC631-FDD7-4AB1-BF75-91499E51FF66}" destId="{782D1C25-74B9-4A6F-A04F-26EAA59BC0A3}" srcOrd="0" destOrd="0" presId="urn:microsoft.com/office/officeart/2005/8/layout/hProcess4"/>
    <dgm:cxn modelId="{2C77B2FD-E32B-4A35-A781-5C8F2EE74C50}" type="presParOf" srcId="{CEACCBAB-3F7D-4C59-8F90-7E5FF0DDB2EF}" destId="{348C97AA-4036-4F64-AF31-4A3F306A4A0F}" srcOrd="0" destOrd="0" presId="urn:microsoft.com/office/officeart/2005/8/layout/hProcess4"/>
    <dgm:cxn modelId="{7DB5DFAD-2EF6-4D06-96B2-4AC9B33E58C0}" type="presParOf" srcId="{CEACCBAB-3F7D-4C59-8F90-7E5FF0DDB2EF}" destId="{2CCD186B-8365-4A0F-BD1A-07753B5BA654}" srcOrd="1" destOrd="0" presId="urn:microsoft.com/office/officeart/2005/8/layout/hProcess4"/>
    <dgm:cxn modelId="{7F678D20-6332-4F0A-B0F4-5EC20FD1AFA1}" type="presParOf" srcId="{CEACCBAB-3F7D-4C59-8F90-7E5FF0DDB2EF}" destId="{064757E6-F25A-4E92-93E7-6CFD37F4BBBC}" srcOrd="2" destOrd="0" presId="urn:microsoft.com/office/officeart/2005/8/layout/hProcess4"/>
    <dgm:cxn modelId="{3573AE1E-5331-47CA-9BF5-BE0D07C717DC}" type="presParOf" srcId="{064757E6-F25A-4E92-93E7-6CFD37F4BBBC}" destId="{1EAE8DB6-9B2A-44D1-8C6A-C3B6282B0BC8}" srcOrd="0" destOrd="0" presId="urn:microsoft.com/office/officeart/2005/8/layout/hProcess4"/>
    <dgm:cxn modelId="{91A20D5E-2E78-4099-BE81-6C4DF7E9E6C4}" type="presParOf" srcId="{1EAE8DB6-9B2A-44D1-8C6A-C3B6282B0BC8}" destId="{D3D6F40A-C06A-45EF-B007-1546942824D1}" srcOrd="0" destOrd="0" presId="urn:microsoft.com/office/officeart/2005/8/layout/hProcess4"/>
    <dgm:cxn modelId="{91189E0C-C0F8-4E54-B9B0-6B378063BF67}" type="presParOf" srcId="{1EAE8DB6-9B2A-44D1-8C6A-C3B6282B0BC8}" destId="{19FDC994-4872-4902-A292-B7041F6E859B}" srcOrd="1" destOrd="0" presId="urn:microsoft.com/office/officeart/2005/8/layout/hProcess4"/>
    <dgm:cxn modelId="{2DA7FDED-0BBA-4851-89F7-E8EB2876F689}" type="presParOf" srcId="{1EAE8DB6-9B2A-44D1-8C6A-C3B6282B0BC8}" destId="{85A234D2-4616-402D-9982-94D04BBEEA22}" srcOrd="2" destOrd="0" presId="urn:microsoft.com/office/officeart/2005/8/layout/hProcess4"/>
    <dgm:cxn modelId="{FC44DAD1-8FE1-41F5-B6B8-D3889197C518}" type="presParOf" srcId="{1EAE8DB6-9B2A-44D1-8C6A-C3B6282B0BC8}" destId="{2081E89B-A63E-48DD-AA4E-527D786DC169}" srcOrd="3" destOrd="0" presId="urn:microsoft.com/office/officeart/2005/8/layout/hProcess4"/>
    <dgm:cxn modelId="{1005281B-C2E2-4747-ADAB-AD4353A89211}" type="presParOf" srcId="{1EAE8DB6-9B2A-44D1-8C6A-C3B6282B0BC8}" destId="{CC744CB0-5E6C-491F-8CE9-2EA878CEB9E1}" srcOrd="4" destOrd="0" presId="urn:microsoft.com/office/officeart/2005/8/layout/hProcess4"/>
    <dgm:cxn modelId="{C3C5EA87-D913-4226-8B4C-2A49E6732B60}" type="presParOf" srcId="{064757E6-F25A-4E92-93E7-6CFD37F4BBBC}" destId="{1A8E300B-9ACB-432E-9F6E-97A776FBF071}" srcOrd="1" destOrd="0" presId="urn:microsoft.com/office/officeart/2005/8/layout/hProcess4"/>
    <dgm:cxn modelId="{AD4975DD-4FF0-4357-9949-BAB96A001373}" type="presParOf" srcId="{064757E6-F25A-4E92-93E7-6CFD37F4BBBC}" destId="{3AB47835-D1C4-44E4-B5DC-8382C757D1AB}" srcOrd="2" destOrd="0" presId="urn:microsoft.com/office/officeart/2005/8/layout/hProcess4"/>
    <dgm:cxn modelId="{3697E9F4-39EA-4A4E-B0F6-883301DC62A8}" type="presParOf" srcId="{3AB47835-D1C4-44E4-B5DC-8382C757D1AB}" destId="{151B13F9-C094-47EB-B1D5-4F8F5927E853}" srcOrd="0" destOrd="0" presId="urn:microsoft.com/office/officeart/2005/8/layout/hProcess4"/>
    <dgm:cxn modelId="{77C6B2BF-0C30-4F94-BCD0-6934970A5EF3}" type="presParOf" srcId="{3AB47835-D1C4-44E4-B5DC-8382C757D1AB}" destId="{1AABF11B-230A-4629-8AA4-EA04E4AB6FF7}" srcOrd="1" destOrd="0" presId="urn:microsoft.com/office/officeart/2005/8/layout/hProcess4"/>
    <dgm:cxn modelId="{3F18986A-9124-496E-8F32-7F4CB79DD6D6}" type="presParOf" srcId="{3AB47835-D1C4-44E4-B5DC-8382C757D1AB}" destId="{D89E8C5E-9DD9-4D29-A534-14F3E4EBC91F}" srcOrd="2" destOrd="0" presId="urn:microsoft.com/office/officeart/2005/8/layout/hProcess4"/>
    <dgm:cxn modelId="{A2D8E246-FB4B-4090-A466-4AA64420606C}" type="presParOf" srcId="{3AB47835-D1C4-44E4-B5DC-8382C757D1AB}" destId="{7857AD74-2FC7-420C-A686-F56DFED43872}" srcOrd="3" destOrd="0" presId="urn:microsoft.com/office/officeart/2005/8/layout/hProcess4"/>
    <dgm:cxn modelId="{0BADBD67-F6F2-404C-AC9D-8FDAB66D9B5E}" type="presParOf" srcId="{3AB47835-D1C4-44E4-B5DC-8382C757D1AB}" destId="{170D2CD4-56E9-4AEA-ABDB-29378231B4D4}" srcOrd="4" destOrd="0" presId="urn:microsoft.com/office/officeart/2005/8/layout/hProcess4"/>
    <dgm:cxn modelId="{C8C54CE7-5973-4C8E-A5BD-7705F25BD7F6}" type="presParOf" srcId="{064757E6-F25A-4E92-93E7-6CFD37F4BBBC}" destId="{23E0B164-D435-48E2-9C52-22D4F42639F4}" srcOrd="3" destOrd="0" presId="urn:microsoft.com/office/officeart/2005/8/layout/hProcess4"/>
    <dgm:cxn modelId="{9292A85D-99A5-4633-90D3-15F65AAC9BEE}" type="presParOf" srcId="{064757E6-F25A-4E92-93E7-6CFD37F4BBBC}" destId="{34F15206-DE10-461D-AF2D-C59482B2FBD4}" srcOrd="4" destOrd="0" presId="urn:microsoft.com/office/officeart/2005/8/layout/hProcess4"/>
    <dgm:cxn modelId="{4B479A1B-6672-4205-83A9-27758754C940}" type="presParOf" srcId="{34F15206-DE10-461D-AF2D-C59482B2FBD4}" destId="{BCDF5F24-275A-41A0-8E67-98F110F3CAA8}" srcOrd="0" destOrd="0" presId="urn:microsoft.com/office/officeart/2005/8/layout/hProcess4"/>
    <dgm:cxn modelId="{24B2B2CD-FAB8-4688-9E48-9C4E236F5844}" type="presParOf" srcId="{34F15206-DE10-461D-AF2D-C59482B2FBD4}" destId="{A7B70994-3D56-4D8C-8579-988F8FA263B9}" srcOrd="1" destOrd="0" presId="urn:microsoft.com/office/officeart/2005/8/layout/hProcess4"/>
    <dgm:cxn modelId="{A0ECAE4B-B8AD-436E-95BD-7095020C9038}" type="presParOf" srcId="{34F15206-DE10-461D-AF2D-C59482B2FBD4}" destId="{6FE5492D-A770-4DB5-AF97-C94A84972D9C}" srcOrd="2" destOrd="0" presId="urn:microsoft.com/office/officeart/2005/8/layout/hProcess4"/>
    <dgm:cxn modelId="{F4035BA5-7428-4A87-930B-305F47BE06A4}" type="presParOf" srcId="{34F15206-DE10-461D-AF2D-C59482B2FBD4}" destId="{0D165ABB-D6FF-4E95-92AC-28C0DD6173E0}" srcOrd="3" destOrd="0" presId="urn:microsoft.com/office/officeart/2005/8/layout/hProcess4"/>
    <dgm:cxn modelId="{7330517B-B2A0-4587-B33F-DA6748FD5D8C}" type="presParOf" srcId="{34F15206-DE10-461D-AF2D-C59482B2FBD4}" destId="{8C3EDF16-42A3-451F-B5F6-128E04A5D96D}" srcOrd="4" destOrd="0" presId="urn:microsoft.com/office/officeart/2005/8/layout/hProcess4"/>
    <dgm:cxn modelId="{C5817C37-B077-419C-AC78-8F82192E5725}" type="presParOf" srcId="{064757E6-F25A-4E92-93E7-6CFD37F4BBBC}" destId="{782D1C25-74B9-4A6F-A04F-26EAA59BC0A3}" srcOrd="5" destOrd="0" presId="urn:microsoft.com/office/officeart/2005/8/layout/hProcess4"/>
    <dgm:cxn modelId="{10789F46-1C1A-4F0B-96FA-45613A4854F5}" type="presParOf" srcId="{064757E6-F25A-4E92-93E7-6CFD37F4BBBC}" destId="{6550C947-89B8-4201-A8B8-23FB553EBDE0}" srcOrd="6" destOrd="0" presId="urn:microsoft.com/office/officeart/2005/8/layout/hProcess4"/>
    <dgm:cxn modelId="{284B9E15-AEE5-4D35-9913-56A39506947E}" type="presParOf" srcId="{6550C947-89B8-4201-A8B8-23FB553EBDE0}" destId="{3C78CEF3-8528-4CF5-8621-743A26E4A4F4}" srcOrd="0" destOrd="0" presId="urn:microsoft.com/office/officeart/2005/8/layout/hProcess4"/>
    <dgm:cxn modelId="{D801417F-D174-4839-B121-3C82EAA5CD6C}" type="presParOf" srcId="{6550C947-89B8-4201-A8B8-23FB553EBDE0}" destId="{002D5318-8204-4C36-B02B-DC8B89805AC6}" srcOrd="1" destOrd="0" presId="urn:microsoft.com/office/officeart/2005/8/layout/hProcess4"/>
    <dgm:cxn modelId="{D1F1B7BA-E6D9-4C41-87A2-F07D3B0F63C5}" type="presParOf" srcId="{6550C947-89B8-4201-A8B8-23FB553EBDE0}" destId="{FB175C2D-21A0-4417-B23A-9033466FA05C}" srcOrd="2" destOrd="0" presId="urn:microsoft.com/office/officeart/2005/8/layout/hProcess4"/>
    <dgm:cxn modelId="{DADBE190-1E51-4FF1-83DC-61C38AD11FC1}" type="presParOf" srcId="{6550C947-89B8-4201-A8B8-23FB553EBDE0}" destId="{B75B8A07-2F39-4CC5-B099-F17378FA93E7}" srcOrd="3" destOrd="0" presId="urn:microsoft.com/office/officeart/2005/8/layout/hProcess4"/>
    <dgm:cxn modelId="{66E4E1CB-81A8-4429-9F83-64432A3162D9}" type="presParOf" srcId="{6550C947-89B8-4201-A8B8-23FB553EBDE0}" destId="{A2CD95FD-20FA-4E6D-A926-F419031BE722}" srcOrd="4" destOrd="0" presId="urn:microsoft.com/office/officeart/2005/8/layout/hProcess4"/>
    <dgm:cxn modelId="{29EAA31B-394E-4A47-A873-ED254F6DC001}" type="presParOf" srcId="{064757E6-F25A-4E92-93E7-6CFD37F4BBBC}" destId="{89FE86BD-A35D-4C7F-BA1B-CE0980B804CD}" srcOrd="7" destOrd="0" presId="urn:microsoft.com/office/officeart/2005/8/layout/hProcess4"/>
    <dgm:cxn modelId="{47439F6F-6894-410B-AD5B-712CDAD0A840}" type="presParOf" srcId="{064757E6-F25A-4E92-93E7-6CFD37F4BBBC}" destId="{9B2F1225-7F63-4193-9669-354BBEB71D74}" srcOrd="8" destOrd="0" presId="urn:microsoft.com/office/officeart/2005/8/layout/hProcess4"/>
    <dgm:cxn modelId="{9B19E71F-70F0-42BA-84F1-CE47337FB9B3}" type="presParOf" srcId="{9B2F1225-7F63-4193-9669-354BBEB71D74}" destId="{5DD8B3CB-CC4A-43F7-9E3F-BA2AE7EDF0E8}" srcOrd="0" destOrd="0" presId="urn:microsoft.com/office/officeart/2005/8/layout/hProcess4"/>
    <dgm:cxn modelId="{3A67C334-785D-4CA5-BFD1-8AB761E3CE52}" type="presParOf" srcId="{9B2F1225-7F63-4193-9669-354BBEB71D74}" destId="{9AF83B84-A58A-43E4-8CC4-E2C5FA758E84}" srcOrd="1" destOrd="0" presId="urn:microsoft.com/office/officeart/2005/8/layout/hProcess4"/>
    <dgm:cxn modelId="{CFDE7FAB-7333-4E2D-95A0-1C90FD214FA4}" type="presParOf" srcId="{9B2F1225-7F63-4193-9669-354BBEB71D74}" destId="{B7412E64-424E-4F6F-967D-3B982049E658}" srcOrd="2" destOrd="0" presId="urn:microsoft.com/office/officeart/2005/8/layout/hProcess4"/>
    <dgm:cxn modelId="{A2CE46BA-25A4-4763-864B-686E5A3AC572}" type="presParOf" srcId="{9B2F1225-7F63-4193-9669-354BBEB71D74}" destId="{E851C946-51E0-4758-ABF0-246A3BC457BF}" srcOrd="3" destOrd="0" presId="urn:microsoft.com/office/officeart/2005/8/layout/hProcess4"/>
    <dgm:cxn modelId="{D8CEDE83-E2DC-423B-BFAE-37A7A0BCAEDD}" type="presParOf" srcId="{9B2F1225-7F63-4193-9669-354BBEB71D74}" destId="{72F4037C-81F3-4114-8702-DE281B6D95E4}" srcOrd="4" destOrd="0" presId="urn:microsoft.com/office/officeart/2005/8/layout/hProcess4"/>
    <dgm:cxn modelId="{922B6B2F-E254-4C13-963D-4395F0F0E1C2}" type="presParOf" srcId="{064757E6-F25A-4E92-93E7-6CFD37F4BBBC}" destId="{82755E17-A494-4227-870E-CD98636C6C0C}" srcOrd="9" destOrd="0" presId="urn:microsoft.com/office/officeart/2005/8/layout/hProcess4"/>
    <dgm:cxn modelId="{316ED7C0-F759-45D4-8184-62820B4233C1}" type="presParOf" srcId="{064757E6-F25A-4E92-93E7-6CFD37F4BBBC}" destId="{B26DDBB0-EB65-479B-BAC7-5B1D2119463E}" srcOrd="10" destOrd="0" presId="urn:microsoft.com/office/officeart/2005/8/layout/hProcess4"/>
    <dgm:cxn modelId="{9154757E-D8BD-4CD1-BB22-2522D09E808E}" type="presParOf" srcId="{B26DDBB0-EB65-479B-BAC7-5B1D2119463E}" destId="{B4CD495F-120F-4A1E-A6B7-DE95E069317C}" srcOrd="0" destOrd="0" presId="urn:microsoft.com/office/officeart/2005/8/layout/hProcess4"/>
    <dgm:cxn modelId="{8D063B68-7FB0-475C-A7C3-C0C5A92AA293}" type="presParOf" srcId="{B26DDBB0-EB65-479B-BAC7-5B1D2119463E}" destId="{1EA0554F-6D0A-49B7-8D91-4F38C24B25EF}" srcOrd="1" destOrd="0" presId="urn:microsoft.com/office/officeart/2005/8/layout/hProcess4"/>
    <dgm:cxn modelId="{68194679-FED6-4DA1-A0DB-D01B05D0C990}" type="presParOf" srcId="{B26DDBB0-EB65-479B-BAC7-5B1D2119463E}" destId="{5B9DC37C-2060-420F-B3B6-BE4AC0FAF124}" srcOrd="2" destOrd="0" presId="urn:microsoft.com/office/officeart/2005/8/layout/hProcess4"/>
    <dgm:cxn modelId="{CF3A6943-D8EE-4866-BD78-59A0CA0F3C47}" type="presParOf" srcId="{B26DDBB0-EB65-479B-BAC7-5B1D2119463E}" destId="{D2F74948-8302-4447-A5AE-7EA24120653A}" srcOrd="3" destOrd="0" presId="urn:microsoft.com/office/officeart/2005/8/layout/hProcess4"/>
    <dgm:cxn modelId="{4E515C27-93B3-49C1-AF89-C39B799A611E}" type="presParOf" srcId="{B26DDBB0-EB65-479B-BAC7-5B1D2119463E}" destId="{AE7B1AAD-587B-43C5-8100-B3B15271CD66}" srcOrd="4" destOrd="0" presId="urn:microsoft.com/office/officeart/2005/8/layout/hProcess4"/>
    <dgm:cxn modelId="{338AF7B6-F250-4F79-84F3-247B7A62C468}" type="presParOf" srcId="{064757E6-F25A-4E92-93E7-6CFD37F4BBBC}" destId="{EA4A7D70-6E1D-417D-B216-7CBECFC696C6}" srcOrd="11" destOrd="0" presId="urn:microsoft.com/office/officeart/2005/8/layout/hProcess4"/>
    <dgm:cxn modelId="{AC5386B7-68FC-4FBB-8F19-43A7F876EDA0}" type="presParOf" srcId="{064757E6-F25A-4E92-93E7-6CFD37F4BBBC}" destId="{FB67C8BE-0AA3-4FEB-BFAB-F299723736E9}" srcOrd="12" destOrd="0" presId="urn:microsoft.com/office/officeart/2005/8/layout/hProcess4"/>
    <dgm:cxn modelId="{5D30AB06-C2B4-4457-AFDE-AE9685A796FE}" type="presParOf" srcId="{FB67C8BE-0AA3-4FEB-BFAB-F299723736E9}" destId="{A3255C01-9718-41F8-9234-1C39E0701F39}" srcOrd="0" destOrd="0" presId="urn:microsoft.com/office/officeart/2005/8/layout/hProcess4"/>
    <dgm:cxn modelId="{B5D092A0-81B1-4C8D-9CAB-3E476D5E197C}" type="presParOf" srcId="{FB67C8BE-0AA3-4FEB-BFAB-F299723736E9}" destId="{4C0385A8-6B21-4A19-B44F-0851755126A0}" srcOrd="1" destOrd="0" presId="urn:microsoft.com/office/officeart/2005/8/layout/hProcess4"/>
    <dgm:cxn modelId="{DD9D4E86-4F02-4437-AA19-F0F595D7B681}" type="presParOf" srcId="{FB67C8BE-0AA3-4FEB-BFAB-F299723736E9}" destId="{3C9F7518-0617-448B-91B7-AFF23BA54BF6}" srcOrd="2" destOrd="0" presId="urn:microsoft.com/office/officeart/2005/8/layout/hProcess4"/>
    <dgm:cxn modelId="{C8FCCC86-F59C-4862-AF54-D370C28F8C82}" type="presParOf" srcId="{FB67C8BE-0AA3-4FEB-BFAB-F299723736E9}" destId="{A2BFF78D-8BBE-4C77-AD1C-5CD9913349EE}" srcOrd="3" destOrd="0" presId="urn:microsoft.com/office/officeart/2005/8/layout/hProcess4"/>
    <dgm:cxn modelId="{CE7F0370-DEEC-4576-A220-35AD20D2A8FC}" type="presParOf" srcId="{FB67C8BE-0AA3-4FEB-BFAB-F299723736E9}" destId="{38B3B95C-2457-451B-8CDD-D50F81B1A40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DC994-4872-4902-A292-B7041F6E859B}">
      <dsp:nvSpPr>
        <dsp:cNvPr id="0" name=""/>
        <dsp:cNvSpPr/>
      </dsp:nvSpPr>
      <dsp:spPr>
        <a:xfrm>
          <a:off x="189101" y="1182680"/>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指定悬赏标准，发布项目</a:t>
          </a: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推送给平台白帽子</a:t>
          </a:r>
        </a:p>
      </dsp:txBody>
      <dsp:txXfrm>
        <a:off x="213130" y="1206709"/>
        <a:ext cx="1217921" cy="772359"/>
      </dsp:txXfrm>
    </dsp:sp>
    <dsp:sp modelId="{1A8E300B-9ACB-432E-9F6E-97A776FBF071}">
      <dsp:nvSpPr>
        <dsp:cNvPr id="0" name=""/>
        <dsp:cNvSpPr/>
      </dsp:nvSpPr>
      <dsp:spPr>
        <a:xfrm>
          <a:off x="852442" y="1303495"/>
          <a:ext cx="1594103" cy="1594103"/>
        </a:xfrm>
        <a:prstGeom prst="leftCircularArrow">
          <a:avLst>
            <a:gd name="adj1" fmla="val 5106"/>
            <a:gd name="adj2" fmla="val 658948"/>
            <a:gd name="adj3" fmla="val 2434459"/>
            <a:gd name="adj4" fmla="val 9024489"/>
            <a:gd name="adj5" fmla="val 59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81E89B-A63E-48DD-AA4E-527D786DC169}">
      <dsp:nvSpPr>
        <dsp:cNvPr id="0" name=""/>
        <dsp:cNvSpPr/>
      </dsp:nvSpPr>
      <dsp:spPr>
        <a:xfrm>
          <a:off x="470429" y="2003097"/>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kern="1200" dirty="0">
              <a:latin typeface="黑体" pitchFamily="49" charset="-122"/>
              <a:ea typeface="黑体" pitchFamily="49" charset="-122"/>
            </a:rPr>
            <a:t>发布悬赏</a:t>
          </a:r>
        </a:p>
      </dsp:txBody>
      <dsp:txXfrm>
        <a:off x="483536" y="2016204"/>
        <a:ext cx="1099100" cy="421286"/>
      </dsp:txXfrm>
    </dsp:sp>
    <dsp:sp modelId="{1AABF11B-230A-4629-8AA4-EA04E4AB6FF7}">
      <dsp:nvSpPr>
        <dsp:cNvPr id="0" name=""/>
        <dsp:cNvSpPr/>
      </dsp:nvSpPr>
      <dsp:spPr>
        <a:xfrm>
          <a:off x="1907206" y="1182680"/>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测试人员发现漏洞</a:t>
          </a: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指定安全联盟成员测试</a:t>
          </a:r>
        </a:p>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dsp:txBody>
      <dsp:txXfrm>
        <a:off x="1931235" y="1430459"/>
        <a:ext cx="1217921" cy="772359"/>
      </dsp:txXfrm>
    </dsp:sp>
    <dsp:sp modelId="{23E0B164-D435-48E2-9C52-22D4F42639F4}">
      <dsp:nvSpPr>
        <dsp:cNvPr id="0" name=""/>
        <dsp:cNvSpPr/>
      </dsp:nvSpPr>
      <dsp:spPr>
        <a:xfrm>
          <a:off x="2562139" y="479301"/>
          <a:ext cx="1723022" cy="1723022"/>
        </a:xfrm>
        <a:prstGeom prst="circularArrow">
          <a:avLst>
            <a:gd name="adj1" fmla="val 4724"/>
            <a:gd name="adj2" fmla="val 603874"/>
            <a:gd name="adj3" fmla="val 19220615"/>
            <a:gd name="adj4" fmla="val 12575511"/>
            <a:gd name="adj5" fmla="val 551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57AD74-2FC7-420C-A686-F56DFED43872}">
      <dsp:nvSpPr>
        <dsp:cNvPr id="0" name=""/>
        <dsp:cNvSpPr/>
      </dsp:nvSpPr>
      <dsp:spPr>
        <a:xfrm>
          <a:off x="2188534" y="958929"/>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b="0" i="0" kern="1200" baseline="0" dirty="0">
              <a:latin typeface="黑体" pitchFamily="49" charset="-122"/>
              <a:ea typeface="黑体" pitchFamily="49" charset="-122"/>
            </a:rPr>
            <a:t>发现</a:t>
          </a:r>
          <a:endParaRPr lang="zh-CN" altLang="en-US" sz="1800" kern="1200" dirty="0">
            <a:latin typeface="黑体" pitchFamily="49" charset="-122"/>
            <a:ea typeface="黑体" pitchFamily="49" charset="-122"/>
          </a:endParaRPr>
        </a:p>
      </dsp:txBody>
      <dsp:txXfrm>
        <a:off x="2201641" y="972036"/>
        <a:ext cx="1099100" cy="421286"/>
      </dsp:txXfrm>
    </dsp:sp>
    <dsp:sp modelId="{A7B70994-3D56-4D8C-8579-988F8FA263B9}">
      <dsp:nvSpPr>
        <dsp:cNvPr id="0" name=""/>
        <dsp:cNvSpPr/>
      </dsp:nvSpPr>
      <dsp:spPr>
        <a:xfrm>
          <a:off x="3596750" y="1182680"/>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latin typeface="黑体" pitchFamily="49" charset="-122"/>
              <a:ea typeface="黑体" pitchFamily="49" charset="-122"/>
            </a:rPr>
            <a:t>发送厂商确认沟通</a:t>
          </a: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确认修复</a:t>
          </a:r>
        </a:p>
      </dsp:txBody>
      <dsp:txXfrm>
        <a:off x="3620779" y="1206709"/>
        <a:ext cx="1217921" cy="772359"/>
      </dsp:txXfrm>
    </dsp:sp>
    <dsp:sp modelId="{782D1C25-74B9-4A6F-A04F-26EAA59BC0A3}">
      <dsp:nvSpPr>
        <dsp:cNvPr id="0" name=""/>
        <dsp:cNvSpPr/>
      </dsp:nvSpPr>
      <dsp:spPr>
        <a:xfrm rot="16200000">
          <a:off x="5577654" y="1151689"/>
          <a:ext cx="395386" cy="1257200"/>
        </a:xfrm>
        <a:prstGeom prst="leftRightUp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165ABB-D6FF-4E95-92AC-28C0DD6173E0}">
      <dsp:nvSpPr>
        <dsp:cNvPr id="0" name=""/>
        <dsp:cNvSpPr/>
      </dsp:nvSpPr>
      <dsp:spPr>
        <a:xfrm>
          <a:off x="3878079" y="2003097"/>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b="0" i="0" kern="1200" baseline="0">
              <a:latin typeface="黑体" pitchFamily="49" charset="-122"/>
              <a:ea typeface="黑体" pitchFamily="49" charset="-122"/>
            </a:rPr>
            <a:t>漏洞处理</a:t>
          </a:r>
          <a:endParaRPr lang="zh-CN" altLang="en-US" sz="1800" kern="1200">
            <a:latin typeface="黑体" pitchFamily="49" charset="-122"/>
            <a:ea typeface="黑体" pitchFamily="49" charset="-122"/>
          </a:endParaRPr>
        </a:p>
      </dsp:txBody>
      <dsp:txXfrm>
        <a:off x="3891186" y="2016204"/>
        <a:ext cx="1099100" cy="421286"/>
      </dsp:txXfrm>
    </dsp:sp>
    <dsp:sp modelId="{002D5318-8204-4C36-B02B-DC8B89805AC6}">
      <dsp:nvSpPr>
        <dsp:cNvPr id="0" name=""/>
        <dsp:cNvSpPr/>
      </dsp:nvSpPr>
      <dsp:spPr>
        <a:xfrm>
          <a:off x="5741287" y="493758"/>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发起仲裁，平台方介入判定</a:t>
          </a:r>
        </a:p>
      </dsp:txBody>
      <dsp:txXfrm>
        <a:off x="5765316" y="741538"/>
        <a:ext cx="1217921" cy="772359"/>
      </dsp:txXfrm>
    </dsp:sp>
    <dsp:sp modelId="{89FE86BD-A35D-4C7F-BA1B-CE0980B804CD}">
      <dsp:nvSpPr>
        <dsp:cNvPr id="0" name=""/>
        <dsp:cNvSpPr/>
      </dsp:nvSpPr>
      <dsp:spPr>
        <a:xfrm flipV="1">
          <a:off x="6346858" y="1700108"/>
          <a:ext cx="1226589" cy="188391"/>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5B8A07-2F39-4CC5-B099-F17378FA93E7}">
      <dsp:nvSpPr>
        <dsp:cNvPr id="0" name=""/>
        <dsp:cNvSpPr/>
      </dsp:nvSpPr>
      <dsp:spPr>
        <a:xfrm>
          <a:off x="6022644" y="366286"/>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kern="1200" dirty="0">
              <a:latin typeface="黑体" pitchFamily="49" charset="-122"/>
              <a:ea typeface="黑体" pitchFamily="49" charset="-122"/>
            </a:rPr>
            <a:t>厂商疑问</a:t>
          </a:r>
        </a:p>
      </dsp:txBody>
      <dsp:txXfrm>
        <a:off x="6035751" y="379393"/>
        <a:ext cx="1099100" cy="421286"/>
      </dsp:txXfrm>
    </dsp:sp>
    <dsp:sp modelId="{9AF83B84-A58A-43E4-8CC4-E2C5FA758E84}">
      <dsp:nvSpPr>
        <dsp:cNvPr id="0" name=""/>
        <dsp:cNvSpPr/>
      </dsp:nvSpPr>
      <dsp:spPr>
        <a:xfrm>
          <a:off x="5754017" y="2023444"/>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厂商直接确认</a:t>
          </a:r>
        </a:p>
      </dsp:txBody>
      <dsp:txXfrm>
        <a:off x="5778046" y="2047473"/>
        <a:ext cx="1217921" cy="772359"/>
      </dsp:txXfrm>
    </dsp:sp>
    <dsp:sp modelId="{82755E17-A494-4227-870E-CD98636C6C0C}">
      <dsp:nvSpPr>
        <dsp:cNvPr id="0" name=""/>
        <dsp:cNvSpPr/>
      </dsp:nvSpPr>
      <dsp:spPr>
        <a:xfrm rot="10956776" flipV="1">
          <a:off x="8723838" y="2711379"/>
          <a:ext cx="1797237" cy="165754"/>
        </a:xfrm>
        <a:prstGeom prst="circularArrow">
          <a:avLst>
            <a:gd name="adj1" fmla="val 4273"/>
            <a:gd name="adj2" fmla="val 540163"/>
            <a:gd name="adj3" fmla="val 2664610"/>
            <a:gd name="adj4" fmla="val 9373426"/>
            <a:gd name="adj5" fmla="val 498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51C946-51E0-4758-ABF0-246A3BC457BF}">
      <dsp:nvSpPr>
        <dsp:cNvPr id="0" name=""/>
        <dsp:cNvSpPr/>
      </dsp:nvSpPr>
      <dsp:spPr>
        <a:xfrm>
          <a:off x="6013143" y="2051861"/>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kern="1200" dirty="0">
              <a:latin typeface="黑体" pitchFamily="49" charset="-122"/>
              <a:ea typeface="黑体" pitchFamily="49" charset="-122"/>
            </a:rPr>
            <a:t>厂商确认</a:t>
          </a:r>
        </a:p>
      </dsp:txBody>
      <dsp:txXfrm>
        <a:off x="6026250" y="2064968"/>
        <a:ext cx="1099100" cy="421286"/>
      </dsp:txXfrm>
    </dsp:sp>
    <dsp:sp modelId="{1EA0554F-6D0A-49B7-8D91-4F38C24B25EF}">
      <dsp:nvSpPr>
        <dsp:cNvPr id="0" name=""/>
        <dsp:cNvSpPr/>
      </dsp:nvSpPr>
      <dsp:spPr>
        <a:xfrm>
          <a:off x="7712532" y="1383755"/>
          <a:ext cx="1265979"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ctr" defTabSz="488950">
            <a:lnSpc>
              <a:spcPct val="90000"/>
            </a:lnSpc>
            <a:spcBef>
              <a:spcPct val="0"/>
            </a:spcBef>
            <a:spcAft>
              <a:spcPct val="15000"/>
            </a:spcAft>
            <a:buChar char="••"/>
          </a:pPr>
          <a:r>
            <a:rPr lang="zh-Hans" altLang="en-US" sz="1100" kern="1200" dirty="0">
              <a:latin typeface="黑体" pitchFamily="49" charset="-122"/>
              <a:ea typeface="黑体" pitchFamily="49" charset="-122"/>
            </a:rPr>
            <a:t>厂商</a:t>
          </a:r>
          <a:r>
            <a:rPr lang="zh-CN" altLang="en-US" sz="1100" kern="1200" dirty="0">
              <a:latin typeface="黑体" pitchFamily="49" charset="-122"/>
              <a:ea typeface="黑体" pitchFamily="49" charset="-122"/>
            </a:rPr>
            <a:t>修复漏洞</a:t>
          </a:r>
        </a:p>
      </dsp:txBody>
      <dsp:txXfrm>
        <a:off x="7736561" y="1631534"/>
        <a:ext cx="1217921" cy="772359"/>
      </dsp:txXfrm>
    </dsp:sp>
    <dsp:sp modelId="{EA4A7D70-6E1D-417D-B216-7CBECFC696C6}">
      <dsp:nvSpPr>
        <dsp:cNvPr id="0" name=""/>
        <dsp:cNvSpPr/>
      </dsp:nvSpPr>
      <dsp:spPr>
        <a:xfrm>
          <a:off x="8356953" y="639658"/>
          <a:ext cx="1883905" cy="1883905"/>
        </a:xfrm>
        <a:prstGeom prst="circularArrow">
          <a:avLst>
            <a:gd name="adj1" fmla="val 4321"/>
            <a:gd name="adj2" fmla="val 546851"/>
            <a:gd name="adj3" fmla="val 19277638"/>
            <a:gd name="adj4" fmla="val 12575511"/>
            <a:gd name="adj5" fmla="val 50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F74948-8302-4447-A5AE-7EA24120653A}">
      <dsp:nvSpPr>
        <dsp:cNvPr id="0" name=""/>
        <dsp:cNvSpPr/>
      </dsp:nvSpPr>
      <dsp:spPr>
        <a:xfrm>
          <a:off x="7993841" y="1160005"/>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kern="1200" dirty="0">
              <a:latin typeface="黑体" pitchFamily="49" charset="-122"/>
              <a:ea typeface="黑体" pitchFamily="49" charset="-122"/>
            </a:rPr>
            <a:t>修复处理</a:t>
          </a:r>
        </a:p>
      </dsp:txBody>
      <dsp:txXfrm>
        <a:off x="8006948" y="1173112"/>
        <a:ext cx="1099100" cy="421286"/>
      </dsp:txXfrm>
    </dsp:sp>
    <dsp:sp modelId="{4C0385A8-6B21-4A19-B44F-0851755126A0}">
      <dsp:nvSpPr>
        <dsp:cNvPr id="0" name=""/>
        <dsp:cNvSpPr/>
      </dsp:nvSpPr>
      <dsp:spPr>
        <a:xfrm>
          <a:off x="9363995" y="1383755"/>
          <a:ext cx="1621896" cy="1044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endParaRPr lang="zh-CN" altLang="en-US" sz="1100" kern="1200" dirty="0">
            <a:latin typeface="黑体" pitchFamily="49" charset="-122"/>
            <a:ea typeface="黑体" pitchFamily="49" charset="-122"/>
          </a:endParaRPr>
        </a:p>
        <a:p>
          <a:pPr marL="57150" lvl="1" indent="-57150" algn="l" defTabSz="488950">
            <a:lnSpc>
              <a:spcPct val="90000"/>
            </a:lnSpc>
            <a:spcBef>
              <a:spcPct val="0"/>
            </a:spcBef>
            <a:spcAft>
              <a:spcPct val="15000"/>
            </a:spcAft>
            <a:buChar char="••"/>
          </a:pPr>
          <a:r>
            <a:rPr lang="zh-CN" altLang="en-US" sz="1100" kern="1200" dirty="0">
              <a:latin typeface="黑体" pitchFamily="49" charset="-122"/>
              <a:ea typeface="黑体" pitchFamily="49" charset="-122"/>
            </a:rPr>
            <a:t>公示奖励，荣誉榜</a:t>
          </a:r>
        </a:p>
        <a:p>
          <a:pPr marL="57150" lvl="1" indent="-57150" algn="l" defTabSz="488950">
            <a:lnSpc>
              <a:spcPct val="90000"/>
            </a:lnSpc>
            <a:spcBef>
              <a:spcPct val="0"/>
            </a:spcBef>
            <a:spcAft>
              <a:spcPct val="15000"/>
            </a:spcAft>
            <a:buChar char="••"/>
          </a:pPr>
          <a:r>
            <a:rPr lang="en-US" altLang="zh-CN" sz="1100" kern="1200" dirty="0">
              <a:latin typeface="黑体" pitchFamily="49" charset="-122"/>
              <a:ea typeface="黑体" pitchFamily="49" charset="-122"/>
            </a:rPr>
            <a:t>Token</a:t>
          </a:r>
          <a:r>
            <a:rPr lang="zh-CN" altLang="en-US" sz="1100" kern="1200" dirty="0">
              <a:latin typeface="黑体" pitchFamily="49" charset="-122"/>
              <a:ea typeface="黑体" pitchFamily="49" charset="-122"/>
            </a:rPr>
            <a:t>奖励</a:t>
          </a:r>
        </a:p>
      </dsp:txBody>
      <dsp:txXfrm>
        <a:off x="9388024" y="1407784"/>
        <a:ext cx="1573838" cy="772359"/>
      </dsp:txXfrm>
    </dsp:sp>
    <dsp:sp modelId="{A2BFF78D-8BBE-4C77-AD1C-5CD9913349EE}">
      <dsp:nvSpPr>
        <dsp:cNvPr id="0" name=""/>
        <dsp:cNvSpPr/>
      </dsp:nvSpPr>
      <dsp:spPr>
        <a:xfrm>
          <a:off x="9823263" y="2204173"/>
          <a:ext cx="1125314" cy="447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zh-CN" altLang="en-US" sz="1800" b="0" i="0" kern="1200" baseline="0" dirty="0">
              <a:latin typeface="黑体" pitchFamily="49" charset="-122"/>
              <a:ea typeface="黑体" pitchFamily="49" charset="-122"/>
            </a:rPr>
            <a:t>致谢奖励</a:t>
          </a:r>
          <a:endParaRPr lang="zh-CN" altLang="en-US" sz="1800" kern="1200" dirty="0">
            <a:latin typeface="黑体" pitchFamily="49" charset="-122"/>
            <a:ea typeface="黑体" pitchFamily="49" charset="-122"/>
          </a:endParaRPr>
        </a:p>
      </dsp:txBody>
      <dsp:txXfrm>
        <a:off x="9836370" y="2217280"/>
        <a:ext cx="1099100" cy="4212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F897574-CAA3-EF4A-805E-2C0A5E86A70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 xmlns:a16="http://schemas.microsoft.com/office/drawing/2014/main" id="{F753E937-4780-E443-A08E-E2FB03C4E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 xmlns:a16="http://schemas.microsoft.com/office/drawing/2014/main" id="{89EBBA40-8A68-254D-8943-3A5129DC3E9C}"/>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179095F7-010A-0E4E-BB79-06F48DE88C7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4DB47FFC-A480-134B-80F2-A233AA7D38F3}"/>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277508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431E17-CE7B-0D4C-8134-2A6FF9C4AE0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329DCD68-C14F-884A-AB53-70D88D379A2A}"/>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 xmlns:a16="http://schemas.microsoft.com/office/drawing/2014/main" id="{FEF7A389-F726-A141-938E-EB81706219A1}"/>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47A728D9-37A8-BC40-9AD0-F9F2FCBEA5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7166F920-4397-2743-860D-B36298DD909F}"/>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189538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4400E5FA-ECD6-4347-9F19-B00D1C9D087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3519CB28-3A4D-F74A-B339-883B43DC8265}"/>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 xmlns:a16="http://schemas.microsoft.com/office/drawing/2014/main" id="{7A332693-52AE-204B-9C9F-9BF523D85D69}"/>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2CA6FBC5-C605-744A-ABF4-8C255CCC50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FF6D33A4-D616-5440-B424-333BE5EA19E9}"/>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86370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9266A22-8484-9048-9225-0DCE063962D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F61010DF-17DD-074B-BB20-D79B6D11F984}"/>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 xmlns:a16="http://schemas.microsoft.com/office/drawing/2014/main" id="{13221963-6C25-B04D-845C-BF912EF83DBE}"/>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597B7A64-78A0-A940-8EF8-DDD46171047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1EE9BFA3-49A7-104A-BD8A-4B742D55FF48}"/>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270347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4D3FB7-3B45-9A42-8E01-43747FBB0F7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CE92E010-B218-D943-BC3B-F5741D914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 xmlns:a16="http://schemas.microsoft.com/office/drawing/2014/main" id="{615A2BBD-C473-254A-AD4C-7EC3FA25E5FD}"/>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31531024-D677-2B42-9B0F-F9C1DF7D71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6B74FE8E-95D8-214F-8086-85007D2647F7}"/>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1365864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9C77FF6-00A6-7448-A579-E1243C6E896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DFC20E5A-0D16-1840-ACC6-B4CCD033B22F}"/>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 xmlns:a16="http://schemas.microsoft.com/office/drawing/2014/main" id="{AAEF8BB2-1023-7243-9787-04DE3B88B7BE}"/>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 xmlns:a16="http://schemas.microsoft.com/office/drawing/2014/main" id="{35DE054B-94B7-F243-B13E-F2BD9595357C}"/>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6" name="页脚占位符 5">
            <a:extLst>
              <a:ext uri="{FF2B5EF4-FFF2-40B4-BE49-F238E27FC236}">
                <a16:creationId xmlns="" xmlns:a16="http://schemas.microsoft.com/office/drawing/2014/main" id="{30AC5D0A-3D86-FF44-951C-252AB590A1B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C1FAFC83-D026-3F4C-BB6F-CD389B69A3C4}"/>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296515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1AA3D0E-49E1-0C41-A559-ED9AD4E96E1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332401D1-981C-B14A-9875-5C0A677E0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 xmlns:a16="http://schemas.microsoft.com/office/drawing/2014/main" id="{A895758A-6271-5748-9B16-D7CCDC769424}"/>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 xmlns:a16="http://schemas.microsoft.com/office/drawing/2014/main" id="{E13CDB7F-013F-494F-87AC-04CC34A09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 xmlns:a16="http://schemas.microsoft.com/office/drawing/2014/main" id="{5EEAF4DC-AC6E-C146-9701-3128DE0A78C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 xmlns:a16="http://schemas.microsoft.com/office/drawing/2014/main" id="{8E5CA50B-7F41-1141-AFC0-5BA7D2129AFE}"/>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8" name="页脚占位符 7">
            <a:extLst>
              <a:ext uri="{FF2B5EF4-FFF2-40B4-BE49-F238E27FC236}">
                <a16:creationId xmlns="" xmlns:a16="http://schemas.microsoft.com/office/drawing/2014/main" id="{CCD9A59C-7B97-D84D-9140-27672BC894F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 xmlns:a16="http://schemas.microsoft.com/office/drawing/2014/main" id="{BFE1192F-E519-6646-9E6D-85C35CA62FB5}"/>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134013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0CB9A90-336F-A94F-BDDA-4DAE65D537C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 xmlns:a16="http://schemas.microsoft.com/office/drawing/2014/main" id="{AF494626-E513-CA49-81B9-0368656BF1A0}"/>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4" name="页脚占位符 3">
            <a:extLst>
              <a:ext uri="{FF2B5EF4-FFF2-40B4-BE49-F238E27FC236}">
                <a16:creationId xmlns="" xmlns:a16="http://schemas.microsoft.com/office/drawing/2014/main" id="{C548C07A-EB7F-1A47-B6F7-57C743751B6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 xmlns:a16="http://schemas.microsoft.com/office/drawing/2014/main" id="{D5ED7F85-CD60-0647-B814-34B20D2746AA}"/>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839707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5E7660C-9426-CB4E-8BB3-66526A5B9249}"/>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3" name="页脚占位符 2">
            <a:extLst>
              <a:ext uri="{FF2B5EF4-FFF2-40B4-BE49-F238E27FC236}">
                <a16:creationId xmlns="" xmlns:a16="http://schemas.microsoft.com/office/drawing/2014/main" id="{1A3CD892-FCB6-8E4C-A554-4A20A8B703D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 xmlns:a16="http://schemas.microsoft.com/office/drawing/2014/main" id="{7AB4B532-B42D-9349-8305-771DA6934339}"/>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285596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4BDE9A2-3722-6F4D-99B8-4475EE7CEBD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3A08ACFD-77E4-824F-AF4E-EBBED17C8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 xmlns:a16="http://schemas.microsoft.com/office/drawing/2014/main" id="{E71B0967-FDAB-A94D-83F2-39BEDB298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 xmlns:a16="http://schemas.microsoft.com/office/drawing/2014/main" id="{336D5A93-22AE-F748-911D-31479778EF53}"/>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6" name="页脚占位符 5">
            <a:extLst>
              <a:ext uri="{FF2B5EF4-FFF2-40B4-BE49-F238E27FC236}">
                <a16:creationId xmlns="" xmlns:a16="http://schemas.microsoft.com/office/drawing/2014/main" id="{448A7CAF-C7D8-2D45-9317-D8885BDA5E3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2B515552-7D38-594D-9AAD-21C097F9CE69}"/>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1262337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37FBB2C-14D1-574F-80DF-0041C4F4F6E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 xmlns:a16="http://schemas.microsoft.com/office/drawing/2014/main" id="{50B1A802-7D16-E549-B471-7AFE3F463D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 xmlns:a16="http://schemas.microsoft.com/office/drawing/2014/main" id="{09F6E6AD-740C-3448-BF6B-D366BC74F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 xmlns:a16="http://schemas.microsoft.com/office/drawing/2014/main" id="{63ED496E-BC2E-4A4C-B19B-98380C8196A6}"/>
              </a:ext>
            </a:extLst>
          </p:cNvPr>
          <p:cNvSpPr>
            <a:spLocks noGrp="1"/>
          </p:cNvSpPr>
          <p:nvPr>
            <p:ph type="dt" sz="half" idx="10"/>
          </p:nvPr>
        </p:nvSpPr>
        <p:spPr/>
        <p:txBody>
          <a:bodyPr/>
          <a:lstStyle/>
          <a:p>
            <a:fld id="{81ADCFC0-8B8B-4C4B-8D87-7174C26F22C2}" type="datetimeFigureOut">
              <a:rPr kumimoji="1" lang="zh-CN" altLang="en-US" smtClean="0"/>
              <a:t>2018/8/23</a:t>
            </a:fld>
            <a:endParaRPr kumimoji="1" lang="zh-CN" altLang="en-US"/>
          </a:p>
        </p:txBody>
      </p:sp>
      <p:sp>
        <p:nvSpPr>
          <p:cNvPr id="6" name="页脚占位符 5">
            <a:extLst>
              <a:ext uri="{FF2B5EF4-FFF2-40B4-BE49-F238E27FC236}">
                <a16:creationId xmlns="" xmlns:a16="http://schemas.microsoft.com/office/drawing/2014/main" id="{60F4D16F-092F-A94F-82DB-078D3F73BE2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DF02440F-362B-4343-8D51-8AE4E9B8EA14}"/>
              </a:ext>
            </a:extLst>
          </p:cNvPr>
          <p:cNvSpPr>
            <a:spLocks noGrp="1"/>
          </p:cNvSpPr>
          <p:nvPr>
            <p:ph type="sldNum" sz="quarter" idx="12"/>
          </p:nvPr>
        </p:nvSpPr>
        <p:spPr/>
        <p:txBody>
          <a:body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362650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04E567ED-03DD-3642-9D8B-3A71AF566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9BD13D1E-FC1B-DF4F-A070-C941116F5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 xmlns:a16="http://schemas.microsoft.com/office/drawing/2014/main" id="{8C1BE01B-7EF2-4F41-A17D-244DE7237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ADCFC0-8B8B-4C4B-8D87-7174C26F22C2}" type="datetimeFigureOut">
              <a:rPr kumimoji="1" lang="zh-CN" altLang="en-US" smtClean="0"/>
              <a:t>2018/8/23</a:t>
            </a:fld>
            <a:endParaRPr kumimoji="1" lang="zh-CN" altLang="en-US"/>
          </a:p>
        </p:txBody>
      </p:sp>
      <p:sp>
        <p:nvSpPr>
          <p:cNvPr id="5" name="页脚占位符 4">
            <a:extLst>
              <a:ext uri="{FF2B5EF4-FFF2-40B4-BE49-F238E27FC236}">
                <a16:creationId xmlns="" xmlns:a16="http://schemas.microsoft.com/office/drawing/2014/main" id="{939F5637-1474-0441-A37E-B5F8FBD80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 xmlns:a16="http://schemas.microsoft.com/office/drawing/2014/main" id="{7F390E27-FC64-C44B-BCE8-B7F9CFE172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EFCC8-15DE-3B4C-8850-9B9793BDF69C}" type="slidenum">
              <a:rPr kumimoji="1" lang="zh-CN" altLang="en-US" smtClean="0"/>
              <a:t>‹#›</a:t>
            </a:fld>
            <a:endParaRPr kumimoji="1" lang="zh-CN" altLang="en-US"/>
          </a:p>
        </p:txBody>
      </p:sp>
    </p:spTree>
    <p:extLst>
      <p:ext uri="{BB962C8B-B14F-4D97-AF65-F5344CB8AC3E}">
        <p14:creationId xmlns:p14="http://schemas.microsoft.com/office/powerpoint/2010/main" val="4152438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8"/>
          </a:xfrm>
          <a:prstGeom prst="rect">
            <a:avLst/>
          </a:prstGeom>
        </p:spPr>
      </p:pic>
    </p:spTree>
    <p:extLst>
      <p:ext uri="{BB962C8B-B14F-4D97-AF65-F5344CB8AC3E}">
        <p14:creationId xmlns:p14="http://schemas.microsoft.com/office/powerpoint/2010/main" val="2953051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496570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安全众测模式</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29934" y="1544169"/>
            <a:ext cx="10800000" cy="1109384"/>
          </a:xfrm>
          <a:prstGeom prst="rect">
            <a:avLst/>
          </a:prstGeom>
        </p:spPr>
        <p:txBody>
          <a:bodyPr lIns="0" tIns="0" rIns="0" bIns="0" rtlCol="0" anchor="t"/>
          <a:lstStyle/>
          <a:p>
            <a:pPr>
              <a:lnSpc>
                <a:spcPct val="112500"/>
              </a:lnSpc>
            </a:pPr>
            <a:r>
              <a:rPr lang="zh-CN" altLang="en-US" dirty="0">
                <a:solidFill>
                  <a:schemeClr val="bg1"/>
                </a:solidFill>
                <a:latin typeface="黑体" pitchFamily="49" charset="-122"/>
                <a:ea typeface="黑体" pitchFamily="49" charset="-122"/>
              </a:rPr>
              <a:t>安全众测，以众包（</a:t>
            </a:r>
            <a:r>
              <a:rPr lang="en-US" altLang="zh-CN" dirty="0">
                <a:solidFill>
                  <a:schemeClr val="bg1"/>
                </a:solidFill>
                <a:latin typeface="黑体" pitchFamily="49" charset="-122"/>
                <a:ea typeface="黑体" pitchFamily="49" charset="-122"/>
              </a:rPr>
              <a:t>Crowd-sourcing</a:t>
            </a:r>
            <a:r>
              <a:rPr lang="zh-CN" altLang="en-US" dirty="0">
                <a:solidFill>
                  <a:schemeClr val="bg1"/>
                </a:solidFill>
                <a:latin typeface="黑体" pitchFamily="49" charset="-122"/>
                <a:ea typeface="黑体" pitchFamily="49" charset="-122"/>
              </a:rPr>
              <a:t>）模式在安全测试领域的一种表现。也就是企业把自己的产品给到安全众测平台，由平台的安全人员（这些安全人员也不隶属平台，而是来自互联网）进行安全测试</a:t>
            </a:r>
          </a:p>
          <a:p>
            <a:pPr>
              <a:lnSpc>
                <a:spcPct val="112500"/>
              </a:lnSpc>
            </a:pPr>
            <a:endParaRPr lang="zh-CN" altLang="en-US" dirty="0">
              <a:solidFill>
                <a:schemeClr val="bg1"/>
              </a:solidFill>
              <a:latin typeface="黑体" pitchFamily="49" charset="-122"/>
              <a:ea typeface="黑体" pitchFamily="49" charset="-122"/>
            </a:endParaRPr>
          </a:p>
        </p:txBody>
      </p:sp>
      <p:sp>
        <p:nvSpPr>
          <p:cNvPr id="14" name="矩形 13"/>
          <p:cNvSpPr/>
          <p:nvPr/>
        </p:nvSpPr>
        <p:spPr>
          <a:xfrm>
            <a:off x="696684" y="2531319"/>
            <a:ext cx="10800000"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649249" y="2649926"/>
            <a:ext cx="3339412" cy="419100"/>
          </a:xfrm>
          <a:prstGeom prst="rect">
            <a:avLst/>
          </a:prstGeom>
        </p:spPr>
        <p:txBody>
          <a:bodyPr lIns="0" tIns="0" rIns="0" bIns="0" rtlCol="0" anchor="t"/>
          <a:lstStyle/>
          <a:p>
            <a:pPr algn="ctr">
              <a:lnSpc>
                <a:spcPct val="112500"/>
              </a:lnSpc>
            </a:pPr>
            <a:r>
              <a:rPr lang="en-US" dirty="0" err="1">
                <a:solidFill>
                  <a:srgbClr val="FFFFFF"/>
                </a:solidFill>
                <a:latin typeface="黑体"/>
              </a:rPr>
              <a:t>安全团队互补的安全众测模式</a:t>
            </a:r>
            <a:endParaRPr lang="en-US" dirty="0">
              <a:solidFill>
                <a:srgbClr val="FFFFFF"/>
              </a:solidFill>
              <a:latin typeface="黑体"/>
            </a:endParaRPr>
          </a:p>
          <a:p>
            <a:pPr algn="ctr">
              <a:lnSpc>
                <a:spcPct val="112500"/>
              </a:lnSpc>
            </a:pPr>
            <a:endParaRPr lang="en-US" dirty="0">
              <a:solidFill>
                <a:srgbClr val="FFFFFF"/>
              </a:solidFill>
              <a:latin typeface="黑体"/>
            </a:endParaRPr>
          </a:p>
        </p:txBody>
      </p:sp>
      <p:sp>
        <p:nvSpPr>
          <p:cNvPr id="16" name="TextBox 15"/>
          <p:cNvSpPr txBox="1"/>
          <p:nvPr/>
        </p:nvSpPr>
        <p:spPr>
          <a:xfrm>
            <a:off x="1482014" y="3632714"/>
            <a:ext cx="4388256" cy="317500"/>
          </a:xfrm>
          <a:prstGeom prst="rect">
            <a:avLst/>
          </a:prstGeom>
        </p:spPr>
        <p:txBody>
          <a:bodyPr lIns="0" tIns="0" rIns="0" bIns="0" rtlCol="0" anchor="t"/>
          <a:lstStyle/>
          <a:p>
            <a:pPr algn="l">
              <a:lnSpc>
                <a:spcPct val="92250"/>
              </a:lnSpc>
            </a:pPr>
            <a:r>
              <a:rPr lang="en-US" sz="1400" dirty="0" err="1">
                <a:solidFill>
                  <a:schemeClr val="bg1"/>
                </a:solidFill>
                <a:latin typeface="黑体"/>
              </a:rPr>
              <a:t>全球白帽子和安全工程师，解决测试人员不足问题</a:t>
            </a:r>
            <a:endParaRPr lang="en-US" sz="1400" dirty="0">
              <a:solidFill>
                <a:schemeClr val="bg1"/>
              </a:solidFill>
              <a:latin typeface="黑体"/>
            </a:endParaRPr>
          </a:p>
          <a:p>
            <a:pPr algn="l">
              <a:lnSpc>
                <a:spcPct val="92250"/>
              </a:lnSpc>
            </a:pPr>
            <a:endParaRPr lang="en-US" sz="1400" dirty="0">
              <a:solidFill>
                <a:schemeClr val="bg1"/>
              </a:solidFill>
              <a:latin typeface="黑体"/>
            </a:endParaRPr>
          </a:p>
        </p:txBody>
      </p:sp>
      <p:sp>
        <p:nvSpPr>
          <p:cNvPr id="17" name="TextBox 16"/>
          <p:cNvSpPr txBox="1"/>
          <p:nvPr/>
        </p:nvSpPr>
        <p:spPr>
          <a:xfrm>
            <a:off x="1469314" y="4305822"/>
            <a:ext cx="4097074" cy="304800"/>
          </a:xfrm>
          <a:prstGeom prst="rect">
            <a:avLst/>
          </a:prstGeom>
        </p:spPr>
        <p:txBody>
          <a:bodyPr lIns="0" tIns="0" rIns="0" bIns="0" rtlCol="0" anchor="t"/>
          <a:lstStyle/>
          <a:p>
            <a:pPr algn="l">
              <a:lnSpc>
                <a:spcPct val="92250"/>
              </a:lnSpc>
            </a:pPr>
            <a:r>
              <a:rPr lang="en-US" sz="1400" dirty="0" err="1">
                <a:solidFill>
                  <a:schemeClr val="bg1"/>
                </a:solidFill>
                <a:latin typeface="黑体"/>
              </a:rPr>
              <a:t>安全检测速度快，多个白帽子并发检测</a:t>
            </a:r>
            <a:endParaRPr lang="en-US" sz="1400" dirty="0">
              <a:solidFill>
                <a:schemeClr val="bg1"/>
              </a:solidFill>
              <a:latin typeface="黑体"/>
            </a:endParaRPr>
          </a:p>
          <a:p>
            <a:pPr algn="l">
              <a:lnSpc>
                <a:spcPct val="92250"/>
              </a:lnSpc>
            </a:pPr>
            <a:endParaRPr lang="en-US" sz="1400" dirty="0">
              <a:solidFill>
                <a:schemeClr val="bg1"/>
              </a:solidFill>
              <a:latin typeface="黑体"/>
            </a:endParaRPr>
          </a:p>
        </p:txBody>
      </p:sp>
      <p:sp>
        <p:nvSpPr>
          <p:cNvPr id="18" name="TextBox 17"/>
          <p:cNvSpPr txBox="1"/>
          <p:nvPr/>
        </p:nvSpPr>
        <p:spPr>
          <a:xfrm>
            <a:off x="1469314" y="4928126"/>
            <a:ext cx="3885790" cy="487937"/>
          </a:xfrm>
          <a:prstGeom prst="rect">
            <a:avLst/>
          </a:prstGeom>
        </p:spPr>
        <p:txBody>
          <a:bodyPr lIns="0" tIns="0" rIns="0" bIns="0" rtlCol="0" anchor="t"/>
          <a:lstStyle/>
          <a:p>
            <a:pPr algn="l">
              <a:lnSpc>
                <a:spcPct val="92250"/>
              </a:lnSpc>
            </a:pPr>
            <a:r>
              <a:rPr lang="en-US" sz="1400" dirty="0" err="1">
                <a:solidFill>
                  <a:schemeClr val="bg1"/>
                </a:solidFill>
                <a:latin typeface="黑体"/>
              </a:rPr>
              <a:t>检测报告质量高，集众家之长，综合检测结果，解决技术参差不齐问题</a:t>
            </a:r>
            <a:endParaRPr lang="en-US" sz="1400" dirty="0">
              <a:solidFill>
                <a:schemeClr val="bg1"/>
              </a:solidFill>
              <a:latin typeface="黑体"/>
            </a:endParaRPr>
          </a:p>
          <a:p>
            <a:pPr algn="l">
              <a:lnSpc>
                <a:spcPct val="92250"/>
              </a:lnSpc>
            </a:pPr>
            <a:endParaRPr lang="en-US" sz="1400" dirty="0">
              <a:solidFill>
                <a:schemeClr val="bg1"/>
              </a:solidFill>
              <a:latin typeface="黑体"/>
            </a:endParaRPr>
          </a:p>
        </p:txBody>
      </p:sp>
      <p:sp>
        <p:nvSpPr>
          <p:cNvPr id="19" name="TextBox 18"/>
          <p:cNvSpPr txBox="1"/>
          <p:nvPr/>
        </p:nvSpPr>
        <p:spPr>
          <a:xfrm>
            <a:off x="1443913" y="5732656"/>
            <a:ext cx="4097074" cy="304800"/>
          </a:xfrm>
          <a:prstGeom prst="rect">
            <a:avLst/>
          </a:prstGeom>
        </p:spPr>
        <p:txBody>
          <a:bodyPr lIns="0" tIns="0" rIns="0" bIns="0" rtlCol="0" anchor="t"/>
          <a:lstStyle/>
          <a:p>
            <a:pPr algn="l">
              <a:lnSpc>
                <a:spcPct val="92250"/>
              </a:lnSpc>
            </a:pPr>
            <a:r>
              <a:rPr lang="en-US" sz="1400" dirty="0" err="1">
                <a:solidFill>
                  <a:schemeClr val="bg1"/>
                </a:solidFill>
                <a:latin typeface="黑体"/>
              </a:rPr>
              <a:t>效检测视角全面，囊括的检测面全面</a:t>
            </a:r>
            <a:endParaRPr lang="en-US" sz="1400" dirty="0">
              <a:solidFill>
                <a:schemeClr val="bg1"/>
              </a:solidFill>
              <a:latin typeface="黑体"/>
            </a:endParaRPr>
          </a:p>
          <a:p>
            <a:pPr algn="l">
              <a:lnSpc>
                <a:spcPct val="92250"/>
              </a:lnSpc>
            </a:pPr>
            <a:endParaRPr lang="en-US" sz="1400" dirty="0">
              <a:solidFill>
                <a:schemeClr val="bg1"/>
              </a:solidFill>
              <a:latin typeface="黑体"/>
            </a:endParaRPr>
          </a:p>
        </p:txBody>
      </p:sp>
      <p:sp>
        <p:nvSpPr>
          <p:cNvPr id="20" name="椭圆 19"/>
          <p:cNvSpPr/>
          <p:nvPr/>
        </p:nvSpPr>
        <p:spPr>
          <a:xfrm>
            <a:off x="669864" y="3477920"/>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9864" y="4158378"/>
            <a:ext cx="504000" cy="504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69864" y="4847628"/>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69864" y="5554462"/>
            <a:ext cx="504000" cy="504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665376" y="3574588"/>
            <a:ext cx="508000" cy="381000"/>
          </a:xfrm>
          <a:prstGeom prst="rect">
            <a:avLst/>
          </a:prstGeom>
        </p:spPr>
        <p:txBody>
          <a:bodyPr lIns="0" tIns="0" rIns="0" bIns="0" rtlCol="0" anchor="t"/>
          <a:lstStyle/>
          <a:p>
            <a:pPr algn="ctr">
              <a:lnSpc>
                <a:spcPct val="93750"/>
              </a:lnSpc>
            </a:pPr>
            <a:r>
              <a:rPr lang="en-US" dirty="0">
                <a:solidFill>
                  <a:srgbClr val="FFFFFF"/>
                </a:solidFill>
                <a:latin typeface="黑体"/>
              </a:rPr>
              <a:t>多</a:t>
            </a:r>
          </a:p>
        </p:txBody>
      </p:sp>
      <p:sp>
        <p:nvSpPr>
          <p:cNvPr id="35" name="TextBox 34"/>
          <p:cNvSpPr txBox="1"/>
          <p:nvPr/>
        </p:nvSpPr>
        <p:spPr>
          <a:xfrm>
            <a:off x="703476" y="4253556"/>
            <a:ext cx="431800" cy="381000"/>
          </a:xfrm>
          <a:prstGeom prst="rect">
            <a:avLst/>
          </a:prstGeom>
        </p:spPr>
        <p:txBody>
          <a:bodyPr lIns="0" tIns="0" rIns="0" bIns="0" rtlCol="0" anchor="t"/>
          <a:lstStyle/>
          <a:p>
            <a:pPr algn="ctr">
              <a:lnSpc>
                <a:spcPct val="93750"/>
              </a:lnSpc>
            </a:pPr>
            <a:r>
              <a:rPr lang="en-US" dirty="0">
                <a:solidFill>
                  <a:srgbClr val="FFFFFF"/>
                </a:solidFill>
                <a:latin typeface="黑体"/>
              </a:rPr>
              <a:t>快</a:t>
            </a:r>
          </a:p>
        </p:txBody>
      </p:sp>
      <p:sp>
        <p:nvSpPr>
          <p:cNvPr id="36" name="TextBox 35"/>
          <p:cNvSpPr txBox="1"/>
          <p:nvPr/>
        </p:nvSpPr>
        <p:spPr>
          <a:xfrm>
            <a:off x="665376" y="4962808"/>
            <a:ext cx="508000" cy="381000"/>
          </a:xfrm>
          <a:prstGeom prst="rect">
            <a:avLst/>
          </a:prstGeom>
        </p:spPr>
        <p:txBody>
          <a:bodyPr lIns="0" tIns="0" rIns="0" bIns="0" rtlCol="0" anchor="t"/>
          <a:lstStyle/>
          <a:p>
            <a:pPr algn="ctr">
              <a:lnSpc>
                <a:spcPct val="93750"/>
              </a:lnSpc>
            </a:pPr>
            <a:r>
              <a:rPr lang="en-US" dirty="0" err="1">
                <a:solidFill>
                  <a:srgbClr val="FFFFFF"/>
                </a:solidFill>
                <a:latin typeface="黑体"/>
              </a:rPr>
              <a:t>好</a:t>
            </a:r>
            <a:endParaRPr lang="en-US" dirty="0">
              <a:solidFill>
                <a:srgbClr val="FFFFFF"/>
              </a:solidFill>
              <a:latin typeface="黑体"/>
            </a:endParaRPr>
          </a:p>
        </p:txBody>
      </p:sp>
      <p:sp>
        <p:nvSpPr>
          <p:cNvPr id="37" name="TextBox 36"/>
          <p:cNvSpPr txBox="1"/>
          <p:nvPr/>
        </p:nvSpPr>
        <p:spPr>
          <a:xfrm>
            <a:off x="703476" y="5668152"/>
            <a:ext cx="431800" cy="381000"/>
          </a:xfrm>
          <a:prstGeom prst="rect">
            <a:avLst/>
          </a:prstGeom>
        </p:spPr>
        <p:txBody>
          <a:bodyPr lIns="0" tIns="0" rIns="0" bIns="0" rtlCol="0" anchor="t"/>
          <a:lstStyle/>
          <a:p>
            <a:pPr algn="ctr">
              <a:lnSpc>
                <a:spcPct val="93750"/>
              </a:lnSpc>
            </a:pPr>
            <a:r>
              <a:rPr lang="en-US" dirty="0" err="1">
                <a:solidFill>
                  <a:srgbClr val="FFFFFF"/>
                </a:solidFill>
                <a:latin typeface="黑体"/>
              </a:rPr>
              <a:t>全</a:t>
            </a:r>
            <a:endParaRPr lang="en-US" dirty="0">
              <a:solidFill>
                <a:srgbClr val="FFFFFF"/>
              </a:solidFill>
              <a:latin typeface="黑体"/>
            </a:endParaRPr>
          </a:p>
        </p:txBody>
      </p:sp>
      <p:sp>
        <p:nvSpPr>
          <p:cNvPr id="38" name="TextBox 37"/>
          <p:cNvSpPr txBox="1"/>
          <p:nvPr/>
        </p:nvSpPr>
        <p:spPr>
          <a:xfrm>
            <a:off x="7534944" y="4500724"/>
            <a:ext cx="4388256" cy="317500"/>
          </a:xfrm>
          <a:prstGeom prst="rect">
            <a:avLst/>
          </a:prstGeom>
        </p:spPr>
        <p:txBody>
          <a:bodyPr lIns="0" tIns="0" rIns="0" bIns="0" rtlCol="0" anchor="t"/>
          <a:lstStyle/>
          <a:p>
            <a:pPr>
              <a:lnSpc>
                <a:spcPct val="92250"/>
              </a:lnSpc>
            </a:pPr>
            <a:r>
              <a:rPr lang="zh-CN" altLang="en-US" sz="1400" dirty="0">
                <a:solidFill>
                  <a:schemeClr val="bg1"/>
                </a:solidFill>
                <a:latin typeface="黑体" pitchFamily="49" charset="-122"/>
                <a:ea typeface="黑体" pitchFamily="49" charset="-122"/>
              </a:rPr>
              <a:t>效果付费，没漏洞不花钱，最低成本发现问题</a:t>
            </a:r>
          </a:p>
          <a:p>
            <a:pPr>
              <a:lnSpc>
                <a:spcPct val="92250"/>
              </a:lnSpc>
            </a:pPr>
            <a:endParaRPr lang="zh-CN" altLang="en-US" sz="1400" dirty="0">
              <a:solidFill>
                <a:schemeClr val="bg1"/>
              </a:solidFill>
              <a:latin typeface="黑体" pitchFamily="49" charset="-122"/>
              <a:ea typeface="黑体" pitchFamily="49" charset="-122"/>
            </a:endParaRPr>
          </a:p>
        </p:txBody>
      </p:sp>
      <p:sp>
        <p:nvSpPr>
          <p:cNvPr id="39" name="TextBox 38"/>
          <p:cNvSpPr txBox="1"/>
          <p:nvPr/>
        </p:nvSpPr>
        <p:spPr>
          <a:xfrm>
            <a:off x="7522244" y="5173832"/>
            <a:ext cx="4097074" cy="304800"/>
          </a:xfrm>
          <a:prstGeom prst="rect">
            <a:avLst/>
          </a:prstGeom>
        </p:spPr>
        <p:txBody>
          <a:bodyPr lIns="0" tIns="0" rIns="0" bIns="0" rtlCol="0" anchor="t"/>
          <a:lstStyle/>
          <a:p>
            <a:pPr>
              <a:lnSpc>
                <a:spcPct val="92250"/>
              </a:lnSpc>
            </a:pPr>
            <a:r>
              <a:rPr lang="zh-CN" altLang="en-US" sz="1400" dirty="0">
                <a:solidFill>
                  <a:schemeClr val="bg1"/>
                </a:solidFill>
                <a:latin typeface="黑体" pitchFamily="49" charset="-122"/>
                <a:ea typeface="黑体" pitchFamily="49" charset="-122"/>
              </a:rPr>
              <a:t>能长期对厂商进行安全监控，及时止损</a:t>
            </a:r>
          </a:p>
          <a:p>
            <a:pPr>
              <a:lnSpc>
                <a:spcPct val="92250"/>
              </a:lnSpc>
            </a:pPr>
            <a:endParaRPr lang="zh-CN" altLang="en-US" sz="1400" dirty="0">
              <a:solidFill>
                <a:schemeClr val="bg1"/>
              </a:solidFill>
              <a:latin typeface="黑体" pitchFamily="49" charset="-122"/>
              <a:ea typeface="黑体" pitchFamily="49" charset="-122"/>
            </a:endParaRPr>
          </a:p>
        </p:txBody>
      </p:sp>
      <p:sp>
        <p:nvSpPr>
          <p:cNvPr id="40" name="椭圆 39"/>
          <p:cNvSpPr/>
          <p:nvPr/>
        </p:nvSpPr>
        <p:spPr>
          <a:xfrm>
            <a:off x="6722794" y="4345930"/>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22794" y="5026388"/>
            <a:ext cx="504000" cy="504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6718306" y="4442598"/>
            <a:ext cx="508000" cy="381000"/>
          </a:xfrm>
          <a:prstGeom prst="rect">
            <a:avLst/>
          </a:prstGeom>
        </p:spPr>
        <p:txBody>
          <a:bodyPr lIns="0" tIns="0" rIns="0" bIns="0" rtlCol="0" anchor="t"/>
          <a:lstStyle/>
          <a:p>
            <a:pPr algn="ctr">
              <a:lnSpc>
                <a:spcPct val="93750"/>
              </a:lnSpc>
            </a:pPr>
            <a:r>
              <a:rPr lang="en-US" dirty="0">
                <a:solidFill>
                  <a:srgbClr val="FFFFFF"/>
                </a:solidFill>
                <a:latin typeface="黑体"/>
              </a:rPr>
              <a:t>多</a:t>
            </a:r>
          </a:p>
        </p:txBody>
      </p:sp>
      <p:sp>
        <p:nvSpPr>
          <p:cNvPr id="43" name="TextBox 42"/>
          <p:cNvSpPr txBox="1"/>
          <p:nvPr/>
        </p:nvSpPr>
        <p:spPr>
          <a:xfrm>
            <a:off x="6756406" y="5121566"/>
            <a:ext cx="431800" cy="381000"/>
          </a:xfrm>
          <a:prstGeom prst="rect">
            <a:avLst/>
          </a:prstGeom>
        </p:spPr>
        <p:txBody>
          <a:bodyPr lIns="0" tIns="0" rIns="0" bIns="0" rtlCol="0" anchor="t"/>
          <a:lstStyle/>
          <a:p>
            <a:pPr algn="ctr">
              <a:lnSpc>
                <a:spcPct val="93750"/>
              </a:lnSpc>
            </a:pPr>
            <a:r>
              <a:rPr lang="en-US" dirty="0">
                <a:solidFill>
                  <a:srgbClr val="FFFFFF"/>
                </a:solidFill>
                <a:latin typeface="黑体"/>
              </a:rPr>
              <a:t>快</a:t>
            </a:r>
          </a:p>
        </p:txBody>
      </p:sp>
      <p:sp>
        <p:nvSpPr>
          <p:cNvPr id="46" name="右箭头 45"/>
          <p:cNvSpPr/>
          <p:nvPr/>
        </p:nvSpPr>
        <p:spPr>
          <a:xfrm>
            <a:off x="5662384" y="4760625"/>
            <a:ext cx="666622" cy="33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2917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644267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安全漏洞挖掘的最佳实践</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38186" y="2025276"/>
            <a:ext cx="7531100" cy="533400"/>
          </a:xfrm>
          <a:prstGeom prst="rect">
            <a:avLst/>
          </a:prstGeom>
        </p:spPr>
        <p:txBody>
          <a:bodyPr lIns="0" tIns="0" rIns="0" bIns="0" rtlCol="0" anchor="t"/>
          <a:lstStyle/>
          <a:p>
            <a:pPr>
              <a:lnSpc>
                <a:spcPct val="112500"/>
              </a:lnSpc>
            </a:pPr>
            <a:r>
              <a:rPr lang="zh-CN" altLang="en-US" sz="2800" b="1" dirty="0">
                <a:solidFill>
                  <a:schemeClr val="accent1"/>
                </a:solidFill>
                <a:latin typeface="黑体" pitchFamily="49" charset="-122"/>
                <a:ea typeface="黑体" pitchFamily="49" charset="-122"/>
              </a:rPr>
              <a:t>第三方众测平台盛行</a:t>
            </a:r>
          </a:p>
          <a:p>
            <a:pPr>
              <a:lnSpc>
                <a:spcPct val="112500"/>
              </a:lnSpc>
            </a:pPr>
            <a:endParaRPr lang="zh-CN" altLang="en-US" sz="2800" b="1" dirty="0">
              <a:solidFill>
                <a:schemeClr val="accent1"/>
              </a:solidFill>
              <a:latin typeface="黑体" pitchFamily="49" charset="-122"/>
              <a:ea typeface="黑体" pitchFamily="49" charset="-122"/>
            </a:endParaRPr>
          </a:p>
        </p:txBody>
      </p:sp>
      <p:sp>
        <p:nvSpPr>
          <p:cNvPr id="9" name="TextBox 8"/>
          <p:cNvSpPr txBox="1"/>
          <p:nvPr/>
        </p:nvSpPr>
        <p:spPr>
          <a:xfrm>
            <a:off x="1538186" y="2584076"/>
            <a:ext cx="9982784" cy="625116"/>
          </a:xfrm>
          <a:prstGeom prst="rect">
            <a:avLst/>
          </a:prstGeom>
        </p:spPr>
        <p:txBody>
          <a:bodyPr lIns="0" tIns="0" rIns="0" bIns="0" rtlCol="0" anchor="t"/>
          <a:lstStyle/>
          <a:p>
            <a:pPr>
              <a:lnSpc>
                <a:spcPct val="112500"/>
              </a:lnSpc>
            </a:pPr>
            <a:r>
              <a:rPr lang="zh-CN" altLang="en-US" sz="1400" dirty="0">
                <a:solidFill>
                  <a:schemeClr val="bg1"/>
                </a:solidFill>
                <a:latin typeface="黑体" pitchFamily="49" charset="-122"/>
                <a:ea typeface="黑体" pitchFamily="49" charset="-122"/>
              </a:rPr>
              <a:t>以商业经营模式扮演着协调漏洞发现和披露的角色</a:t>
            </a:r>
          </a:p>
          <a:p>
            <a:pPr>
              <a:lnSpc>
                <a:spcPct val="112500"/>
              </a:lnSpc>
            </a:pPr>
            <a:r>
              <a:rPr lang="zh-CN" altLang="en-US" sz="1400" dirty="0">
                <a:solidFill>
                  <a:schemeClr val="bg1"/>
                </a:solidFill>
                <a:latin typeface="黑体" pitchFamily="49" charset="-122"/>
                <a:ea typeface="黑体" pitchFamily="49" charset="-122"/>
              </a:rPr>
              <a:t>国外以</a:t>
            </a:r>
            <a:r>
              <a:rPr lang="en-US" altLang="zh-CN" sz="1400" dirty="0" err="1">
                <a:solidFill>
                  <a:schemeClr val="bg1"/>
                </a:solidFill>
                <a:latin typeface="黑体" pitchFamily="49" charset="-122"/>
                <a:ea typeface="黑体" pitchFamily="49" charset="-122"/>
              </a:rPr>
              <a:t>HackerOne</a:t>
            </a:r>
            <a:r>
              <a:rPr lang="zh-CN" altLang="en-US" sz="1400" dirty="0">
                <a:solidFill>
                  <a:schemeClr val="bg1"/>
                </a:solidFill>
                <a:latin typeface="黑体" pitchFamily="49" charset="-122"/>
                <a:ea typeface="黑体" pitchFamily="49" charset="-122"/>
              </a:rPr>
              <a:t>为代表，国内补天漏洞响应平台</a:t>
            </a:r>
          </a:p>
          <a:p>
            <a:pPr>
              <a:lnSpc>
                <a:spcPct val="112500"/>
              </a:lnSpc>
            </a:pPr>
            <a:endParaRPr lang="zh-CN" altLang="en-US" sz="1400" dirty="0">
              <a:solidFill>
                <a:schemeClr val="bg1"/>
              </a:solidFill>
              <a:latin typeface="黑体" pitchFamily="49" charset="-122"/>
              <a:ea typeface="黑体" pitchFamily="49" charset="-122"/>
            </a:endParaRPr>
          </a:p>
        </p:txBody>
      </p:sp>
      <p:sp>
        <p:nvSpPr>
          <p:cNvPr id="10" name="TextBox 9"/>
          <p:cNvSpPr txBox="1"/>
          <p:nvPr/>
        </p:nvSpPr>
        <p:spPr>
          <a:xfrm>
            <a:off x="1538186" y="3523126"/>
            <a:ext cx="3429000" cy="533400"/>
          </a:xfrm>
          <a:prstGeom prst="rect">
            <a:avLst/>
          </a:prstGeom>
        </p:spPr>
        <p:txBody>
          <a:bodyPr lIns="0" tIns="0" rIns="0" bIns="0" rtlCol="0" anchor="t"/>
          <a:lstStyle/>
          <a:p>
            <a:pPr>
              <a:lnSpc>
                <a:spcPct val="112500"/>
              </a:lnSpc>
            </a:pPr>
            <a:r>
              <a:rPr lang="zh-CN" altLang="en-US" sz="2800" b="1" dirty="0">
                <a:solidFill>
                  <a:schemeClr val="accent1"/>
                </a:solidFill>
                <a:latin typeface="黑体" pitchFamily="49" charset="-122"/>
                <a:ea typeface="黑体" pitchFamily="49" charset="-122"/>
              </a:rPr>
              <a:t>漏洞研究最佳实践</a:t>
            </a:r>
          </a:p>
          <a:p>
            <a:pPr>
              <a:lnSpc>
                <a:spcPct val="112500"/>
              </a:lnSpc>
            </a:pPr>
            <a:endParaRPr lang="zh-CN" altLang="en-US" sz="2800" b="1" dirty="0">
              <a:solidFill>
                <a:schemeClr val="accent1"/>
              </a:solidFill>
              <a:latin typeface="黑体" pitchFamily="49" charset="-122"/>
              <a:ea typeface="黑体" pitchFamily="49" charset="-122"/>
            </a:endParaRPr>
          </a:p>
        </p:txBody>
      </p:sp>
      <p:sp>
        <p:nvSpPr>
          <p:cNvPr id="11" name="TextBox 10"/>
          <p:cNvSpPr txBox="1"/>
          <p:nvPr/>
        </p:nvSpPr>
        <p:spPr>
          <a:xfrm>
            <a:off x="1538186" y="4018425"/>
            <a:ext cx="10111622" cy="650289"/>
          </a:xfrm>
          <a:prstGeom prst="rect">
            <a:avLst/>
          </a:prstGeom>
        </p:spPr>
        <p:txBody>
          <a:bodyPr lIns="0" tIns="0" rIns="0" bIns="0" rtlCol="0" anchor="t"/>
          <a:lstStyle/>
          <a:p>
            <a:pPr>
              <a:lnSpc>
                <a:spcPct val="112500"/>
              </a:lnSpc>
            </a:pPr>
            <a:r>
              <a:rPr lang="zh-CN" altLang="en-US" sz="1400" dirty="0">
                <a:solidFill>
                  <a:schemeClr val="bg1"/>
                </a:solidFill>
                <a:latin typeface="黑体" pitchFamily="49" charset="-122"/>
                <a:ea typeface="黑体" pitchFamily="49" charset="-122"/>
              </a:rPr>
              <a:t>漏洞奖励</a:t>
            </a:r>
            <a:r>
              <a:rPr lang="en-US" altLang="zh-CN" sz="1400" dirty="0">
                <a:solidFill>
                  <a:schemeClr val="bg1"/>
                </a:solidFill>
                <a:latin typeface="黑体" pitchFamily="49" charset="-122"/>
                <a:ea typeface="黑体" pitchFamily="49" charset="-122"/>
              </a:rPr>
              <a:t>/</a:t>
            </a:r>
            <a:r>
              <a:rPr lang="zh-CN" altLang="en-US" sz="1400" dirty="0">
                <a:solidFill>
                  <a:schemeClr val="bg1"/>
                </a:solidFill>
                <a:latin typeface="黑体" pitchFamily="49" charset="-122"/>
                <a:ea typeface="黑体" pitchFamily="49" charset="-122"/>
              </a:rPr>
              <a:t>悬赏计划、企业金钱奖励计划。</a:t>
            </a:r>
          </a:p>
          <a:p>
            <a:pPr>
              <a:lnSpc>
                <a:spcPct val="112500"/>
              </a:lnSpc>
            </a:pPr>
            <a:r>
              <a:rPr lang="en-US" altLang="zh-CN" sz="1400" dirty="0">
                <a:solidFill>
                  <a:schemeClr val="bg1"/>
                </a:solidFill>
                <a:latin typeface="黑体" pitchFamily="49" charset="-122"/>
                <a:ea typeface="黑体" pitchFamily="49" charset="-122"/>
              </a:rPr>
              <a:t>Facebook</a:t>
            </a:r>
            <a:r>
              <a:rPr lang="zh-CN" altLang="en-US" sz="1400" dirty="0">
                <a:solidFill>
                  <a:schemeClr val="bg1"/>
                </a:solidFill>
                <a:latin typeface="黑体" pitchFamily="49" charset="-122"/>
                <a:ea typeface="黑体" pitchFamily="49" charset="-122"/>
              </a:rPr>
              <a:t>、</a:t>
            </a:r>
            <a:r>
              <a:rPr lang="en-US" altLang="zh-CN" sz="1400" dirty="0">
                <a:solidFill>
                  <a:schemeClr val="bg1"/>
                </a:solidFill>
                <a:latin typeface="黑体" pitchFamily="49" charset="-122"/>
                <a:ea typeface="黑体" pitchFamily="49" charset="-122"/>
              </a:rPr>
              <a:t>Microsoft</a:t>
            </a:r>
            <a:r>
              <a:rPr lang="zh-CN" altLang="en-US" sz="1400" dirty="0">
                <a:solidFill>
                  <a:schemeClr val="bg1"/>
                </a:solidFill>
                <a:latin typeface="黑体" pitchFamily="49" charset="-122"/>
                <a:ea typeface="黑体" pitchFamily="49" charset="-122"/>
              </a:rPr>
              <a:t>、</a:t>
            </a:r>
            <a:r>
              <a:rPr lang="en-US" altLang="zh-CN" sz="1400" dirty="0">
                <a:solidFill>
                  <a:schemeClr val="bg1"/>
                </a:solidFill>
                <a:latin typeface="黑体" pitchFamily="49" charset="-122"/>
                <a:ea typeface="黑体" pitchFamily="49" charset="-122"/>
              </a:rPr>
              <a:t>Google</a:t>
            </a:r>
            <a:r>
              <a:rPr lang="zh-CN" altLang="en-US" sz="1400" dirty="0">
                <a:solidFill>
                  <a:schemeClr val="bg1"/>
                </a:solidFill>
                <a:latin typeface="黑体" pitchFamily="49" charset="-122"/>
                <a:ea typeface="黑体" pitchFamily="49" charset="-122"/>
              </a:rPr>
              <a:t>，</a:t>
            </a:r>
            <a:r>
              <a:rPr lang="en-US" altLang="zh-CN" sz="1400" dirty="0">
                <a:solidFill>
                  <a:schemeClr val="bg1"/>
                </a:solidFill>
                <a:latin typeface="黑体" pitchFamily="49" charset="-122"/>
                <a:ea typeface="黑体" pitchFamily="49" charset="-122"/>
              </a:rPr>
              <a:t>EOS </a:t>
            </a:r>
            <a:r>
              <a:rPr lang="zh-CN" altLang="en-US" sz="1400" dirty="0">
                <a:solidFill>
                  <a:schemeClr val="bg1"/>
                </a:solidFill>
                <a:latin typeface="黑体" pitchFamily="49" charset="-122"/>
                <a:ea typeface="黑体" pitchFamily="49" charset="-122"/>
              </a:rPr>
              <a:t>纷纷使用该模式在提升自身安全</a:t>
            </a:r>
          </a:p>
          <a:p>
            <a:pPr>
              <a:lnSpc>
                <a:spcPct val="112500"/>
              </a:lnSpc>
            </a:pPr>
            <a:endParaRPr lang="zh-CN" altLang="en-US" sz="1400" dirty="0">
              <a:solidFill>
                <a:schemeClr val="bg1"/>
              </a:solidFill>
              <a:latin typeface="黑体" pitchFamily="49" charset="-122"/>
              <a:ea typeface="黑体" pitchFamily="49" charset="-122"/>
            </a:endParaRPr>
          </a:p>
        </p:txBody>
      </p:sp>
      <p:sp>
        <p:nvSpPr>
          <p:cNvPr id="12" name="TextBox 11"/>
          <p:cNvSpPr txBox="1"/>
          <p:nvPr/>
        </p:nvSpPr>
        <p:spPr>
          <a:xfrm>
            <a:off x="1538186" y="4908176"/>
            <a:ext cx="9563100" cy="533400"/>
          </a:xfrm>
          <a:prstGeom prst="rect">
            <a:avLst/>
          </a:prstGeom>
        </p:spPr>
        <p:txBody>
          <a:bodyPr lIns="0" tIns="0" rIns="0" bIns="0" rtlCol="0" anchor="t"/>
          <a:lstStyle/>
          <a:p>
            <a:pPr>
              <a:lnSpc>
                <a:spcPct val="112500"/>
              </a:lnSpc>
            </a:pPr>
            <a:r>
              <a:rPr lang="zh-CN" altLang="en-US" sz="2800" b="1" dirty="0">
                <a:solidFill>
                  <a:schemeClr val="accent1"/>
                </a:solidFill>
                <a:latin typeface="黑体" pitchFamily="49" charset="-122"/>
                <a:ea typeface="黑体" pitchFamily="49" charset="-122"/>
              </a:rPr>
              <a:t>企业和“白帽子”之间所持的不同利益</a:t>
            </a:r>
          </a:p>
          <a:p>
            <a:pPr>
              <a:lnSpc>
                <a:spcPct val="112500"/>
              </a:lnSpc>
            </a:pPr>
            <a:endParaRPr lang="zh-CN" altLang="en-US" sz="2800" b="1" dirty="0">
              <a:solidFill>
                <a:schemeClr val="accent1"/>
              </a:solidFill>
              <a:latin typeface="黑体" pitchFamily="49" charset="-122"/>
              <a:ea typeface="黑体" pitchFamily="49" charset="-122"/>
            </a:endParaRPr>
          </a:p>
        </p:txBody>
      </p:sp>
      <p:sp>
        <p:nvSpPr>
          <p:cNvPr id="13" name="TextBox 12"/>
          <p:cNvSpPr txBox="1"/>
          <p:nvPr/>
        </p:nvSpPr>
        <p:spPr>
          <a:xfrm>
            <a:off x="1538186" y="5441576"/>
            <a:ext cx="9982784" cy="304800"/>
          </a:xfrm>
          <a:prstGeom prst="rect">
            <a:avLst/>
          </a:prstGeom>
        </p:spPr>
        <p:txBody>
          <a:bodyPr lIns="0" tIns="0" rIns="0" bIns="0" rtlCol="0" anchor="t"/>
          <a:lstStyle/>
          <a:p>
            <a:pPr>
              <a:lnSpc>
                <a:spcPct val="112500"/>
              </a:lnSpc>
            </a:pPr>
            <a:r>
              <a:rPr lang="zh-CN" altLang="en-US" sz="1400" dirty="0">
                <a:solidFill>
                  <a:schemeClr val="bg1"/>
                </a:solidFill>
                <a:latin typeface="黑体" pitchFamily="49" charset="-122"/>
                <a:ea typeface="黑体" pitchFamily="49" charset="-122"/>
              </a:rPr>
              <a:t>信息不对称沟通成本过高，通过该模式能有效解决提升价值</a:t>
            </a:r>
          </a:p>
          <a:p>
            <a:pPr>
              <a:lnSpc>
                <a:spcPct val="112500"/>
              </a:lnSpc>
            </a:pPr>
            <a:endParaRPr lang="zh-CN" altLang="en-US" sz="1400" dirty="0">
              <a:solidFill>
                <a:schemeClr val="bg1"/>
              </a:solidFill>
              <a:latin typeface="黑体" pitchFamily="49" charset="-122"/>
              <a:ea typeface="黑体" pitchFamily="49" charset="-122"/>
            </a:endParaRPr>
          </a:p>
          <a:p>
            <a:pPr>
              <a:lnSpc>
                <a:spcPct val="112500"/>
              </a:lnSpc>
            </a:pPr>
            <a:endParaRPr lang="zh-CN" altLang="en-US" sz="1400" dirty="0">
              <a:solidFill>
                <a:schemeClr val="bg1"/>
              </a:solidFill>
              <a:latin typeface="黑体" pitchFamily="49" charset="-122"/>
              <a:ea typeface="黑体" pitchFamily="49" charset="-122"/>
            </a:endParaRPr>
          </a:p>
        </p:txBody>
      </p:sp>
      <p:sp>
        <p:nvSpPr>
          <p:cNvPr id="4" name="燕尾形 3"/>
          <p:cNvSpPr/>
          <p:nvPr/>
        </p:nvSpPr>
        <p:spPr>
          <a:xfrm>
            <a:off x="719426" y="2119404"/>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91826" y="3609826"/>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6684" y="4994876"/>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13490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全球首家基于匿名化的众测平台</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17682" y="2721939"/>
            <a:ext cx="3385507" cy="1071566"/>
          </a:xfrm>
          <a:prstGeom prst="rect">
            <a:avLst/>
          </a:prstGeom>
        </p:spPr>
        <p:txBody>
          <a:bodyPr lIns="0" tIns="0" rIns="0" bIns="0" rtlCol="0" anchor="t"/>
          <a:lstStyle/>
          <a:p>
            <a:pPr>
              <a:lnSpc>
                <a:spcPct val="112500"/>
              </a:lnSpc>
            </a:pPr>
            <a:r>
              <a:rPr lang="zh-CN" altLang="en-US" sz="1400" dirty="0">
                <a:solidFill>
                  <a:schemeClr val="bg1"/>
                </a:solidFill>
                <a:latin typeface="黑体" pitchFamily="49" charset="-122"/>
                <a:ea typeface="黑体" pitchFamily="49" charset="-122"/>
              </a:rPr>
              <a:t>目前提交漏洞的安全人员多数不愿意透露自己的个人信息，而区块链的天然的匿名性等特点能有效的保护白帽子</a:t>
            </a:r>
          </a:p>
          <a:p>
            <a:pPr>
              <a:lnSpc>
                <a:spcPct val="112500"/>
              </a:lnSpc>
            </a:pPr>
            <a:endParaRPr lang="zh-CN" altLang="en-US" sz="1400" dirty="0">
              <a:solidFill>
                <a:schemeClr val="bg1"/>
              </a:solidFill>
              <a:latin typeface="黑体" pitchFamily="49" charset="-122"/>
              <a:ea typeface="黑体" pitchFamily="49" charset="-122"/>
            </a:endParaRPr>
          </a:p>
          <a:p>
            <a:pPr>
              <a:lnSpc>
                <a:spcPct val="112500"/>
              </a:lnSpc>
            </a:pPr>
            <a:endParaRPr lang="zh-CN" altLang="en-US" sz="1400" dirty="0">
              <a:solidFill>
                <a:schemeClr val="bg1"/>
              </a:solidFill>
              <a:latin typeface="黑体" pitchFamily="49" charset="-122"/>
              <a:ea typeface="黑体" pitchFamily="49" charset="-122"/>
            </a:endParaRPr>
          </a:p>
        </p:txBody>
      </p:sp>
      <p:sp>
        <p:nvSpPr>
          <p:cNvPr id="6" name="六边形 5"/>
          <p:cNvSpPr/>
          <p:nvPr/>
        </p:nvSpPr>
        <p:spPr>
          <a:xfrm rot="5400000">
            <a:off x="4488490" y="2239095"/>
            <a:ext cx="2058258" cy="17743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六边形 14"/>
          <p:cNvSpPr/>
          <p:nvPr/>
        </p:nvSpPr>
        <p:spPr>
          <a:xfrm rot="5400000">
            <a:off x="5480012" y="4044449"/>
            <a:ext cx="2058258" cy="17743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610987" y="3183919"/>
            <a:ext cx="1828800" cy="914400"/>
          </a:xfrm>
          <a:prstGeom prst="rect">
            <a:avLst/>
          </a:prstGeom>
        </p:spPr>
        <p:txBody>
          <a:bodyPr lIns="0" tIns="0" rIns="0" bIns="0" rtlCol="0" anchor="t"/>
          <a:lstStyle/>
          <a:p>
            <a:pPr algn="ctr">
              <a:lnSpc>
                <a:spcPct val="98250"/>
              </a:lnSpc>
            </a:pPr>
            <a:r>
              <a:rPr lang="en-US" b="1" dirty="0" err="1">
                <a:solidFill>
                  <a:srgbClr val="FFFFFF"/>
                </a:solidFill>
                <a:latin typeface="黑体" pitchFamily="49" charset="-122"/>
                <a:ea typeface="黑体" pitchFamily="49" charset="-122"/>
              </a:rPr>
              <a:t>匿名提交</a:t>
            </a:r>
            <a:endParaRPr lang="en-US" b="1" dirty="0">
              <a:solidFill>
                <a:srgbClr val="FFFFFF"/>
              </a:solidFill>
              <a:latin typeface="黑体" pitchFamily="49" charset="-122"/>
              <a:ea typeface="黑体" pitchFamily="49" charset="-122"/>
            </a:endParaRPr>
          </a:p>
          <a:p>
            <a:pPr algn="ctr">
              <a:lnSpc>
                <a:spcPct val="98250"/>
              </a:lnSpc>
            </a:pPr>
            <a:r>
              <a:rPr lang="en-US" sz="1400" dirty="0">
                <a:solidFill>
                  <a:srgbClr val="FFFFFF"/>
                </a:solidFill>
                <a:latin typeface="黑体" pitchFamily="49" charset="-122"/>
                <a:ea typeface="黑体" pitchFamily="49" charset="-122"/>
              </a:rPr>
              <a:t>（</a:t>
            </a:r>
            <a:r>
              <a:rPr lang="en-US" sz="1400" dirty="0" err="1">
                <a:solidFill>
                  <a:srgbClr val="FFFFFF"/>
                </a:solidFill>
                <a:latin typeface="黑体" pitchFamily="49" charset="-122"/>
                <a:ea typeface="黑体" pitchFamily="49" charset="-122"/>
              </a:rPr>
              <a:t>虚拟身份</a:t>
            </a:r>
            <a:r>
              <a:rPr lang="en-US" sz="1400" dirty="0">
                <a:solidFill>
                  <a:srgbClr val="FFFFFF"/>
                </a:solidFill>
                <a:latin typeface="黑体" pitchFamily="49" charset="-122"/>
                <a:ea typeface="黑体" pitchFamily="49" charset="-122"/>
              </a:rPr>
              <a:t>）</a:t>
            </a:r>
          </a:p>
        </p:txBody>
      </p:sp>
      <p:pic>
        <p:nvPicPr>
          <p:cNvPr id="17" name="Picture 16"/>
          <p:cNvPicPr>
            <a:picLocks noChangeAspect="1"/>
          </p:cNvPicPr>
          <p:nvPr/>
        </p:nvPicPr>
        <p:blipFill>
          <a:blip r:embed="rId3"/>
          <a:stretch>
            <a:fillRect/>
          </a:stretch>
        </p:blipFill>
        <p:spPr>
          <a:xfrm>
            <a:off x="5169787" y="2453175"/>
            <a:ext cx="660400" cy="673100"/>
          </a:xfrm>
          <a:prstGeom prst="rect">
            <a:avLst/>
          </a:prstGeom>
        </p:spPr>
      </p:pic>
      <p:sp>
        <p:nvSpPr>
          <p:cNvPr id="18" name="TextBox 17"/>
          <p:cNvSpPr txBox="1"/>
          <p:nvPr/>
        </p:nvSpPr>
        <p:spPr>
          <a:xfrm>
            <a:off x="5499987" y="5046359"/>
            <a:ext cx="2070100" cy="914400"/>
          </a:xfrm>
          <a:prstGeom prst="rect">
            <a:avLst/>
          </a:prstGeom>
        </p:spPr>
        <p:txBody>
          <a:bodyPr lIns="0" tIns="0" rIns="0" bIns="0" rtlCol="0" anchor="t"/>
          <a:lstStyle/>
          <a:p>
            <a:pPr algn="ctr">
              <a:lnSpc>
                <a:spcPct val="98250"/>
              </a:lnSpc>
            </a:pPr>
            <a:r>
              <a:rPr lang="en-US" b="1" dirty="0" err="1">
                <a:solidFill>
                  <a:srgbClr val="FFFFFF"/>
                </a:solidFill>
                <a:latin typeface="黑体" pitchFamily="49" charset="-122"/>
                <a:ea typeface="黑体" pitchFamily="49" charset="-122"/>
              </a:rPr>
              <a:t>奖励授予匿名</a:t>
            </a:r>
            <a:endParaRPr lang="en-US" b="1" dirty="0">
              <a:solidFill>
                <a:srgbClr val="FFFFFF"/>
              </a:solidFill>
              <a:latin typeface="黑体" pitchFamily="49" charset="-122"/>
              <a:ea typeface="黑体" pitchFamily="49" charset="-122"/>
            </a:endParaRPr>
          </a:p>
          <a:p>
            <a:pPr algn="ctr">
              <a:lnSpc>
                <a:spcPct val="98250"/>
              </a:lnSpc>
            </a:pPr>
            <a:r>
              <a:rPr lang="en-US" sz="1400" dirty="0">
                <a:solidFill>
                  <a:srgbClr val="FFFFFF"/>
                </a:solidFill>
                <a:latin typeface="黑体" pitchFamily="49" charset="-122"/>
                <a:ea typeface="黑体" pitchFamily="49" charset="-122"/>
              </a:rPr>
              <a:t>（</a:t>
            </a:r>
            <a:r>
              <a:rPr lang="en-US" sz="1400" dirty="0" err="1">
                <a:solidFill>
                  <a:srgbClr val="FFFFFF"/>
                </a:solidFill>
                <a:latin typeface="黑体" pitchFamily="49" charset="-122"/>
                <a:ea typeface="黑体" pitchFamily="49" charset="-122"/>
              </a:rPr>
              <a:t>加密货币</a:t>
            </a:r>
            <a:r>
              <a:rPr lang="en-US" sz="1400" dirty="0">
                <a:solidFill>
                  <a:srgbClr val="FFFFFF"/>
                </a:solidFill>
                <a:latin typeface="黑体" pitchFamily="49" charset="-122"/>
                <a:ea typeface="黑体" pitchFamily="49" charset="-122"/>
              </a:rPr>
              <a:t>）</a:t>
            </a:r>
            <a:r>
              <a:rPr lang="en-US" b="1" dirty="0">
                <a:solidFill>
                  <a:srgbClr val="FFFFFF"/>
                </a:solidFill>
                <a:latin typeface="黑体" pitchFamily="49" charset="-122"/>
                <a:ea typeface="黑体" pitchFamily="49" charset="-122"/>
              </a:rPr>
              <a:t>
</a:t>
            </a:r>
          </a:p>
        </p:txBody>
      </p:sp>
      <p:pic>
        <p:nvPicPr>
          <p:cNvPr id="19" name="Picture 15"/>
          <p:cNvPicPr>
            <a:picLocks noChangeAspect="1"/>
          </p:cNvPicPr>
          <p:nvPr/>
        </p:nvPicPr>
        <p:blipFill>
          <a:blip r:embed="rId4"/>
          <a:stretch>
            <a:fillRect/>
          </a:stretch>
        </p:blipFill>
        <p:spPr>
          <a:xfrm>
            <a:off x="6198487" y="4182759"/>
            <a:ext cx="622300" cy="635000"/>
          </a:xfrm>
          <a:prstGeom prst="rect">
            <a:avLst/>
          </a:prstGeom>
        </p:spPr>
      </p:pic>
      <p:sp>
        <p:nvSpPr>
          <p:cNvPr id="20" name="TextBox 19"/>
          <p:cNvSpPr txBox="1"/>
          <p:nvPr/>
        </p:nvSpPr>
        <p:spPr>
          <a:xfrm>
            <a:off x="7825061" y="4527974"/>
            <a:ext cx="3385507" cy="1071566"/>
          </a:xfrm>
          <a:prstGeom prst="rect">
            <a:avLst/>
          </a:prstGeom>
        </p:spPr>
        <p:txBody>
          <a:bodyPr lIns="0" tIns="0" rIns="0" bIns="0" rtlCol="0" anchor="t"/>
          <a:lstStyle/>
          <a:p>
            <a:pPr>
              <a:lnSpc>
                <a:spcPct val="112500"/>
              </a:lnSpc>
            </a:pPr>
            <a:r>
              <a:rPr lang="zh-CN" altLang="en-US" sz="1400" dirty="0">
                <a:solidFill>
                  <a:schemeClr val="bg1"/>
                </a:solidFill>
                <a:latin typeface="黑体" pitchFamily="49" charset="-122"/>
                <a:ea typeface="黑体" pitchFamily="49" charset="-122"/>
              </a:rPr>
              <a:t>以社区化安全模式，依托于匿名的属性吸引全球更多的白帽子入住平台，共筑区块链生态安全</a:t>
            </a:r>
          </a:p>
          <a:p>
            <a:pPr>
              <a:lnSpc>
                <a:spcPct val="112500"/>
              </a:lnSpc>
            </a:pPr>
            <a:endParaRPr lang="zh-CN" altLang="en-US" sz="1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3626137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区块链行业的专属众测模式</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70919" y="3154962"/>
            <a:ext cx="1735018" cy="1481155"/>
          </a:xfrm>
          <a:prstGeom prst="rect">
            <a:avLst/>
          </a:prstGeom>
        </p:spPr>
        <p:txBody>
          <a:bodyPr lIns="0" tIns="0" rIns="0" bIns="0" rtlCol="0" anchor="t"/>
          <a:lstStyle/>
          <a:p>
            <a:pPr>
              <a:lnSpc>
                <a:spcPct val="125000"/>
              </a:lnSpc>
            </a:pPr>
            <a:r>
              <a:rPr lang="zh-CN" altLang="en-US" sz="1600" dirty="0">
                <a:solidFill>
                  <a:schemeClr val="bg1"/>
                </a:solidFill>
                <a:latin typeface="黑体" pitchFamily="49" charset="-122"/>
                <a:ea typeface="黑体" pitchFamily="49" charset="-122"/>
              </a:rPr>
              <a:t>厂商发布悬赏标准漏洞等级奖金信息以及公钥。</a:t>
            </a:r>
          </a:p>
          <a:p>
            <a:pPr>
              <a:lnSpc>
                <a:spcPct val="125000"/>
              </a:lnSpc>
            </a:pPr>
            <a:endParaRPr lang="zh-CN" altLang="en-US" sz="1600" dirty="0">
              <a:solidFill>
                <a:schemeClr val="bg1"/>
              </a:solidFill>
              <a:latin typeface="黑体" pitchFamily="49" charset="-122"/>
              <a:ea typeface="黑体" pitchFamily="49" charset="-122"/>
            </a:endParaRPr>
          </a:p>
        </p:txBody>
      </p:sp>
      <p:sp>
        <p:nvSpPr>
          <p:cNvPr id="4" name="五边形 3"/>
          <p:cNvSpPr/>
          <p:nvPr/>
        </p:nvSpPr>
        <p:spPr>
          <a:xfrm>
            <a:off x="720969" y="2316403"/>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燕尾形 7"/>
          <p:cNvSpPr/>
          <p:nvPr/>
        </p:nvSpPr>
        <p:spPr>
          <a:xfrm>
            <a:off x="2690457" y="2325022"/>
            <a:ext cx="540000" cy="5400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五边形 21"/>
          <p:cNvSpPr/>
          <p:nvPr/>
        </p:nvSpPr>
        <p:spPr>
          <a:xfrm>
            <a:off x="2951665" y="2322632"/>
            <a:ext cx="1980000"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燕尾形 22"/>
          <p:cNvSpPr/>
          <p:nvPr/>
        </p:nvSpPr>
        <p:spPr>
          <a:xfrm>
            <a:off x="4914937" y="2327931"/>
            <a:ext cx="540000" cy="54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五边形 23"/>
          <p:cNvSpPr/>
          <p:nvPr/>
        </p:nvSpPr>
        <p:spPr>
          <a:xfrm>
            <a:off x="5176145" y="2325195"/>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燕尾形 24"/>
          <p:cNvSpPr/>
          <p:nvPr/>
        </p:nvSpPr>
        <p:spPr>
          <a:xfrm>
            <a:off x="7133509" y="2319139"/>
            <a:ext cx="540000" cy="5400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五边形 25"/>
          <p:cNvSpPr/>
          <p:nvPr/>
        </p:nvSpPr>
        <p:spPr>
          <a:xfrm>
            <a:off x="7394717" y="2316403"/>
            <a:ext cx="1944000"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燕尾形 26"/>
          <p:cNvSpPr/>
          <p:nvPr/>
        </p:nvSpPr>
        <p:spPr>
          <a:xfrm>
            <a:off x="9332322" y="2319377"/>
            <a:ext cx="540000" cy="5472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五边形 27"/>
          <p:cNvSpPr/>
          <p:nvPr/>
        </p:nvSpPr>
        <p:spPr>
          <a:xfrm>
            <a:off x="9601589" y="2326166"/>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28"/>
          <p:cNvSpPr txBox="1"/>
          <p:nvPr/>
        </p:nvSpPr>
        <p:spPr>
          <a:xfrm>
            <a:off x="1092327" y="2370598"/>
            <a:ext cx="984250" cy="457200"/>
          </a:xfrm>
          <a:prstGeom prst="rect">
            <a:avLst/>
          </a:prstGeom>
        </p:spPr>
        <p:txBody>
          <a:bodyPr lIns="0" tIns="0" rIns="0" bIns="0" rtlCol="0" anchor="t"/>
          <a:lstStyle/>
          <a:p>
            <a:pPr algn="ctr">
              <a:lnSpc>
                <a:spcPct val="112500"/>
              </a:lnSpc>
            </a:pPr>
            <a:r>
              <a:rPr lang="en-US" sz="2456" b="1" dirty="0">
                <a:solidFill>
                  <a:srgbClr val="FFFFFF"/>
                </a:solidFill>
                <a:latin typeface="黑体"/>
              </a:rPr>
              <a:t>01</a:t>
            </a:r>
          </a:p>
          <a:p>
            <a:pPr algn="ctr">
              <a:lnSpc>
                <a:spcPct val="112500"/>
              </a:lnSpc>
            </a:pPr>
            <a:endParaRPr lang="en-US" sz="2456" b="1" dirty="0">
              <a:solidFill>
                <a:srgbClr val="FFFFFF"/>
              </a:solidFill>
              <a:latin typeface="黑体"/>
            </a:endParaRPr>
          </a:p>
        </p:txBody>
      </p:sp>
      <p:sp>
        <p:nvSpPr>
          <p:cNvPr id="30" name="TextBox 29"/>
          <p:cNvSpPr txBox="1"/>
          <p:nvPr/>
        </p:nvSpPr>
        <p:spPr>
          <a:xfrm>
            <a:off x="3220932" y="2370598"/>
            <a:ext cx="1055347" cy="457200"/>
          </a:xfrm>
          <a:prstGeom prst="rect">
            <a:avLst/>
          </a:prstGeom>
        </p:spPr>
        <p:txBody>
          <a:bodyPr lIns="0" tIns="0" rIns="0" bIns="0" rtlCol="0" anchor="t"/>
          <a:lstStyle/>
          <a:p>
            <a:pPr algn="ctr">
              <a:lnSpc>
                <a:spcPct val="112500"/>
              </a:lnSpc>
            </a:pPr>
            <a:r>
              <a:rPr lang="en-US" sz="2456" b="1" dirty="0">
                <a:solidFill>
                  <a:srgbClr val="FFFFFF"/>
                </a:solidFill>
                <a:latin typeface="黑体"/>
              </a:rPr>
              <a:t>02</a:t>
            </a:r>
          </a:p>
          <a:p>
            <a:pPr algn="ctr">
              <a:lnSpc>
                <a:spcPct val="112500"/>
              </a:lnSpc>
            </a:pPr>
            <a:endParaRPr lang="en-US" sz="2456" b="1" dirty="0">
              <a:solidFill>
                <a:srgbClr val="FFFFFF"/>
              </a:solidFill>
              <a:latin typeface="黑体"/>
            </a:endParaRPr>
          </a:p>
        </p:txBody>
      </p:sp>
      <p:sp>
        <p:nvSpPr>
          <p:cNvPr id="31" name="TextBox 30"/>
          <p:cNvSpPr txBox="1"/>
          <p:nvPr/>
        </p:nvSpPr>
        <p:spPr>
          <a:xfrm>
            <a:off x="5454937" y="2370598"/>
            <a:ext cx="1052853" cy="457200"/>
          </a:xfrm>
          <a:prstGeom prst="rect">
            <a:avLst/>
          </a:prstGeom>
        </p:spPr>
        <p:txBody>
          <a:bodyPr lIns="0" tIns="0" rIns="0" bIns="0" rtlCol="0" anchor="t"/>
          <a:lstStyle/>
          <a:p>
            <a:pPr algn="ctr">
              <a:lnSpc>
                <a:spcPct val="112500"/>
              </a:lnSpc>
            </a:pPr>
            <a:r>
              <a:rPr lang="en-US" sz="2456" b="1" dirty="0">
                <a:solidFill>
                  <a:srgbClr val="FFFFFF"/>
                </a:solidFill>
                <a:latin typeface="黑体"/>
              </a:rPr>
              <a:t>03</a:t>
            </a:r>
          </a:p>
        </p:txBody>
      </p:sp>
      <p:sp>
        <p:nvSpPr>
          <p:cNvPr id="32" name="TextBox 31"/>
          <p:cNvSpPr txBox="1"/>
          <p:nvPr/>
        </p:nvSpPr>
        <p:spPr>
          <a:xfrm>
            <a:off x="7673509" y="2370598"/>
            <a:ext cx="1174989" cy="457200"/>
          </a:xfrm>
          <a:prstGeom prst="rect">
            <a:avLst/>
          </a:prstGeom>
        </p:spPr>
        <p:txBody>
          <a:bodyPr lIns="0" tIns="0" rIns="0" bIns="0" rtlCol="0" anchor="t"/>
          <a:lstStyle/>
          <a:p>
            <a:pPr algn="ctr">
              <a:lnSpc>
                <a:spcPct val="112500"/>
              </a:lnSpc>
            </a:pPr>
            <a:r>
              <a:rPr lang="en-US" sz="2456" b="1" dirty="0">
                <a:solidFill>
                  <a:srgbClr val="FFFFFF"/>
                </a:solidFill>
                <a:latin typeface="黑体"/>
              </a:rPr>
              <a:t>04</a:t>
            </a:r>
          </a:p>
        </p:txBody>
      </p:sp>
      <p:sp>
        <p:nvSpPr>
          <p:cNvPr id="33" name="TextBox 32"/>
          <p:cNvSpPr txBox="1"/>
          <p:nvPr/>
        </p:nvSpPr>
        <p:spPr>
          <a:xfrm>
            <a:off x="9929472" y="2370598"/>
            <a:ext cx="984250" cy="457200"/>
          </a:xfrm>
          <a:prstGeom prst="rect">
            <a:avLst/>
          </a:prstGeom>
        </p:spPr>
        <p:txBody>
          <a:bodyPr lIns="0" tIns="0" rIns="0" bIns="0" rtlCol="0" anchor="t"/>
          <a:lstStyle/>
          <a:p>
            <a:pPr algn="ctr">
              <a:lnSpc>
                <a:spcPct val="112500"/>
              </a:lnSpc>
            </a:pPr>
            <a:r>
              <a:rPr lang="en-US" sz="2456" b="1" dirty="0">
                <a:solidFill>
                  <a:srgbClr val="FFFFFF"/>
                </a:solidFill>
                <a:latin typeface="黑体"/>
              </a:rPr>
              <a:t>05</a:t>
            </a:r>
          </a:p>
          <a:p>
            <a:pPr algn="ctr">
              <a:lnSpc>
                <a:spcPct val="112500"/>
              </a:lnSpc>
            </a:pPr>
            <a:endParaRPr lang="en-US" sz="2456" b="1" dirty="0">
              <a:solidFill>
                <a:srgbClr val="FFFFFF"/>
              </a:solidFill>
              <a:latin typeface="黑体"/>
            </a:endParaRPr>
          </a:p>
        </p:txBody>
      </p:sp>
      <p:sp>
        <p:nvSpPr>
          <p:cNvPr id="34" name="TextBox 33"/>
          <p:cNvSpPr txBox="1"/>
          <p:nvPr/>
        </p:nvSpPr>
        <p:spPr>
          <a:xfrm>
            <a:off x="2768506" y="3164487"/>
            <a:ext cx="1947231" cy="1883763"/>
          </a:xfrm>
          <a:prstGeom prst="rect">
            <a:avLst/>
          </a:prstGeom>
        </p:spPr>
        <p:txBody>
          <a:bodyPr lIns="0" tIns="0" rIns="0" bIns="0" rtlCol="0" anchor="t"/>
          <a:lstStyle/>
          <a:p>
            <a:pPr algn="l">
              <a:lnSpc>
                <a:spcPct val="125000"/>
              </a:lnSpc>
            </a:pPr>
            <a:r>
              <a:rPr lang="en-US" sz="1600" dirty="0" err="1">
                <a:solidFill>
                  <a:schemeClr val="bg1"/>
                </a:solidFill>
                <a:latin typeface="黑体"/>
              </a:rPr>
              <a:t>白帽子提交漏洞通过厂商公布的公钥加密漏洞细节内容,漏洞级别等信息，然后直接提交给厂商</a:t>
            </a:r>
            <a:r>
              <a:rPr lang="en-US" sz="1600" dirty="0">
                <a:solidFill>
                  <a:schemeClr val="bg1"/>
                </a:solidFill>
                <a:latin typeface="黑体"/>
              </a:rPr>
              <a:t>。</a:t>
            </a:r>
          </a:p>
          <a:p>
            <a:pPr algn="l">
              <a:lnSpc>
                <a:spcPct val="125000"/>
              </a:lnSpc>
            </a:pPr>
            <a:endParaRPr lang="en-US" sz="1600" dirty="0">
              <a:solidFill>
                <a:schemeClr val="bg1"/>
              </a:solidFill>
              <a:latin typeface="黑体"/>
            </a:endParaRPr>
          </a:p>
          <a:p>
            <a:pPr algn="l">
              <a:lnSpc>
                <a:spcPct val="125000"/>
              </a:lnSpc>
            </a:pPr>
            <a:endParaRPr lang="en-US" sz="1600" dirty="0">
              <a:solidFill>
                <a:schemeClr val="bg1"/>
              </a:solidFill>
              <a:latin typeface="黑体"/>
            </a:endParaRPr>
          </a:p>
        </p:txBody>
      </p:sp>
      <p:sp>
        <p:nvSpPr>
          <p:cNvPr id="35" name="TextBox 34"/>
          <p:cNvSpPr txBox="1"/>
          <p:nvPr/>
        </p:nvSpPr>
        <p:spPr>
          <a:xfrm>
            <a:off x="5054880" y="3164488"/>
            <a:ext cx="1949940" cy="2159988"/>
          </a:xfrm>
          <a:prstGeom prst="rect">
            <a:avLst/>
          </a:prstGeom>
        </p:spPr>
        <p:txBody>
          <a:bodyPr lIns="0" tIns="0" rIns="0" bIns="0" rtlCol="0" anchor="t"/>
          <a:lstStyle/>
          <a:p>
            <a:pPr algn="l">
              <a:lnSpc>
                <a:spcPct val="125000"/>
              </a:lnSpc>
            </a:pPr>
            <a:r>
              <a:rPr lang="en-US" sz="1600" dirty="0" err="1">
                <a:solidFill>
                  <a:schemeClr val="bg1"/>
                </a:solidFill>
                <a:latin typeface="黑体"/>
              </a:rPr>
              <a:t>厂商通过私钥解密获得漏洞详情，进行判断，完成后合约自动根据目前漏洞等级进行自动奖励提交者token</a:t>
            </a:r>
            <a:r>
              <a:rPr lang="en-US" sz="1600" dirty="0">
                <a:solidFill>
                  <a:schemeClr val="bg1"/>
                </a:solidFill>
                <a:latin typeface="黑体"/>
              </a:rPr>
              <a:t>。</a:t>
            </a:r>
          </a:p>
          <a:p>
            <a:pPr algn="l">
              <a:lnSpc>
                <a:spcPct val="125000"/>
              </a:lnSpc>
            </a:pPr>
            <a:endParaRPr lang="en-US" sz="1600" dirty="0">
              <a:solidFill>
                <a:schemeClr val="bg1"/>
              </a:solidFill>
              <a:latin typeface="黑体"/>
            </a:endParaRPr>
          </a:p>
          <a:p>
            <a:pPr algn="l">
              <a:lnSpc>
                <a:spcPct val="125000"/>
              </a:lnSpc>
            </a:pPr>
            <a:endParaRPr lang="en-US" sz="1600" dirty="0">
              <a:solidFill>
                <a:schemeClr val="bg1"/>
              </a:solidFill>
              <a:latin typeface="黑体"/>
            </a:endParaRPr>
          </a:p>
        </p:txBody>
      </p:sp>
      <p:sp>
        <p:nvSpPr>
          <p:cNvPr id="36" name="TextBox 35"/>
          <p:cNvSpPr txBox="1"/>
          <p:nvPr/>
        </p:nvSpPr>
        <p:spPr>
          <a:xfrm>
            <a:off x="7286403" y="3154962"/>
            <a:ext cx="1893774" cy="1178913"/>
          </a:xfrm>
          <a:prstGeom prst="rect">
            <a:avLst/>
          </a:prstGeom>
        </p:spPr>
        <p:txBody>
          <a:bodyPr lIns="0" tIns="0" rIns="0" bIns="0" rtlCol="0" anchor="t"/>
          <a:lstStyle/>
          <a:p>
            <a:pPr algn="l">
              <a:lnSpc>
                <a:spcPct val="125000"/>
              </a:lnSpc>
            </a:pPr>
            <a:r>
              <a:rPr lang="en-US" sz="1600" dirty="0" err="1">
                <a:solidFill>
                  <a:schemeClr val="bg1"/>
                </a:solidFill>
                <a:latin typeface="黑体"/>
              </a:rPr>
              <a:t>厂商确认无误后</a:t>
            </a:r>
            <a:r>
              <a:rPr lang="en-US" sz="1600" dirty="0">
                <a:solidFill>
                  <a:schemeClr val="bg1"/>
                </a:solidFill>
                <a:latin typeface="黑体"/>
              </a:rPr>
              <a:t> </a:t>
            </a:r>
            <a:r>
              <a:rPr lang="en-US" sz="1600" dirty="0" err="1">
                <a:solidFill>
                  <a:schemeClr val="bg1"/>
                </a:solidFill>
                <a:latin typeface="黑体"/>
              </a:rPr>
              <a:t>将公示奖励信息（区块浏览器</a:t>
            </a:r>
            <a:r>
              <a:rPr lang="en-US" sz="1600" dirty="0">
                <a:solidFill>
                  <a:schemeClr val="bg1"/>
                </a:solidFill>
                <a:latin typeface="黑体"/>
              </a:rPr>
              <a:t>）。</a:t>
            </a:r>
          </a:p>
          <a:p>
            <a:pPr algn="l">
              <a:lnSpc>
                <a:spcPct val="125000"/>
              </a:lnSpc>
            </a:pPr>
            <a:endParaRPr lang="en-US" sz="1600" dirty="0">
              <a:solidFill>
                <a:schemeClr val="bg1"/>
              </a:solidFill>
              <a:latin typeface="黑体"/>
            </a:endParaRPr>
          </a:p>
        </p:txBody>
      </p:sp>
      <p:sp>
        <p:nvSpPr>
          <p:cNvPr id="37" name="TextBox 36"/>
          <p:cNvSpPr txBox="1"/>
          <p:nvPr/>
        </p:nvSpPr>
        <p:spPr>
          <a:xfrm>
            <a:off x="9516726" y="3154962"/>
            <a:ext cx="1947094" cy="1302738"/>
          </a:xfrm>
          <a:prstGeom prst="rect">
            <a:avLst/>
          </a:prstGeom>
        </p:spPr>
        <p:txBody>
          <a:bodyPr lIns="0" tIns="0" rIns="0" bIns="0" rtlCol="0" anchor="t"/>
          <a:lstStyle/>
          <a:p>
            <a:pPr algn="l">
              <a:lnSpc>
                <a:spcPct val="125000"/>
              </a:lnSpc>
            </a:pPr>
            <a:r>
              <a:rPr lang="en-US" sz="1600" dirty="0" err="1">
                <a:solidFill>
                  <a:schemeClr val="bg1"/>
                </a:solidFill>
                <a:latin typeface="黑体"/>
              </a:rPr>
              <a:t>如厂商疑问将发起仲裁，通过超级节点进行投票决定</a:t>
            </a:r>
            <a:r>
              <a:rPr lang="en-US" sz="1600" dirty="0">
                <a:solidFill>
                  <a:schemeClr val="bg1"/>
                </a:solidFill>
                <a:latin typeface="黑体"/>
              </a:rPr>
              <a:t>。</a:t>
            </a:r>
          </a:p>
          <a:p>
            <a:pPr algn="l">
              <a:lnSpc>
                <a:spcPct val="125000"/>
              </a:lnSpc>
            </a:pPr>
            <a:endParaRPr lang="en-US" sz="1600" dirty="0">
              <a:solidFill>
                <a:schemeClr val="bg1"/>
              </a:solidFill>
              <a:latin typeface="黑体"/>
            </a:endParaRPr>
          </a:p>
        </p:txBody>
      </p:sp>
    </p:spTree>
    <p:extLst>
      <p:ext uri="{BB962C8B-B14F-4D97-AF65-F5344CB8AC3E}">
        <p14:creationId xmlns:p14="http://schemas.microsoft.com/office/powerpoint/2010/main" val="4058783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运作模式</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图示 37"/>
          <p:cNvGraphicFramePr/>
          <p:nvPr>
            <p:extLst>
              <p:ext uri="{D42A27DB-BD31-4B8C-83A1-F6EECF244321}">
                <p14:modId xmlns:p14="http://schemas.microsoft.com/office/powerpoint/2010/main" val="563336790"/>
              </p:ext>
            </p:extLst>
          </p:nvPr>
        </p:nvGraphicFramePr>
        <p:xfrm>
          <a:off x="504481" y="1304923"/>
          <a:ext cx="12403930" cy="3409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TextBox 38"/>
          <p:cNvSpPr txBox="1"/>
          <p:nvPr/>
        </p:nvSpPr>
        <p:spPr>
          <a:xfrm>
            <a:off x="2066542" y="5597155"/>
            <a:ext cx="4584700" cy="619125"/>
          </a:xfrm>
          <a:prstGeom prst="rect">
            <a:avLst/>
          </a:prstGeom>
        </p:spPr>
        <p:txBody>
          <a:bodyPr lIns="0" tIns="0" rIns="0" bIns="0" rtlCol="0" anchor="t"/>
          <a:lstStyle/>
          <a:p>
            <a:pPr>
              <a:lnSpc>
                <a:spcPct val="112500"/>
              </a:lnSpc>
            </a:pPr>
            <a:r>
              <a:rPr lang="zh-CN" altLang="en-US" sz="1600" dirty="0">
                <a:solidFill>
                  <a:schemeClr val="bg1"/>
                </a:solidFill>
                <a:latin typeface="黑体" pitchFamily="49" charset="-122"/>
                <a:ea typeface="黑体" pitchFamily="49" charset="-122"/>
              </a:rPr>
              <a:t>交易所，钱包，公链项目</a:t>
            </a:r>
          </a:p>
          <a:p>
            <a:pPr>
              <a:lnSpc>
                <a:spcPct val="112500"/>
              </a:lnSpc>
            </a:pPr>
            <a:r>
              <a:rPr lang="en-US" sz="1600" dirty="0" err="1">
                <a:solidFill>
                  <a:schemeClr val="bg1"/>
                </a:solidFill>
                <a:latin typeface="黑体" pitchFamily="49" charset="-122"/>
                <a:ea typeface="黑体" pitchFamily="49" charset="-122"/>
              </a:rPr>
              <a:t>EOS,ONT,NEO,OKEx，Huobi，Binance</a:t>
            </a:r>
            <a:endParaRPr lang="en-US" sz="1600" dirty="0">
              <a:solidFill>
                <a:schemeClr val="bg1"/>
              </a:solidFill>
              <a:latin typeface="黑体" pitchFamily="49" charset="-122"/>
              <a:ea typeface="黑体" pitchFamily="49" charset="-122"/>
            </a:endParaRPr>
          </a:p>
        </p:txBody>
      </p:sp>
      <p:sp>
        <p:nvSpPr>
          <p:cNvPr id="40" name="TextBox 39"/>
          <p:cNvSpPr txBox="1"/>
          <p:nvPr/>
        </p:nvSpPr>
        <p:spPr>
          <a:xfrm>
            <a:off x="6814270" y="5584640"/>
            <a:ext cx="4584700" cy="619125"/>
          </a:xfrm>
          <a:prstGeom prst="rect">
            <a:avLst/>
          </a:prstGeom>
        </p:spPr>
        <p:txBody>
          <a:bodyPr lIns="0" tIns="0" rIns="0" bIns="0" rtlCol="0" anchor="t"/>
          <a:lstStyle/>
          <a:p>
            <a:pPr>
              <a:lnSpc>
                <a:spcPct val="112500"/>
              </a:lnSpc>
            </a:pPr>
            <a:r>
              <a:rPr lang="zh-CN" altLang="en-US" sz="1600" dirty="0">
                <a:solidFill>
                  <a:schemeClr val="bg1"/>
                </a:solidFill>
                <a:latin typeface="黑体" pitchFamily="49" charset="-122"/>
                <a:ea typeface="黑体" pitchFamily="49" charset="-122"/>
              </a:rPr>
              <a:t>仲裁机构由区块链安全公司</a:t>
            </a:r>
            <a:r>
              <a:rPr lang="en-US" altLang="zh-CN" sz="1600" dirty="0">
                <a:solidFill>
                  <a:schemeClr val="bg1"/>
                </a:solidFill>
                <a:latin typeface="黑体" pitchFamily="49" charset="-122"/>
                <a:ea typeface="黑体" pitchFamily="49" charset="-122"/>
              </a:rPr>
              <a:t>:</a:t>
            </a:r>
          </a:p>
          <a:p>
            <a:pPr>
              <a:lnSpc>
                <a:spcPct val="112500"/>
              </a:lnSpc>
            </a:pPr>
            <a:r>
              <a:rPr lang="en-US" altLang="zh-CN" sz="1600" dirty="0" err="1">
                <a:solidFill>
                  <a:schemeClr val="bg1"/>
                </a:solidFill>
                <a:latin typeface="黑体" pitchFamily="49" charset="-122"/>
                <a:ea typeface="黑体" pitchFamily="49" charset="-122"/>
              </a:rPr>
              <a:t>PeckShield</a:t>
            </a:r>
            <a:r>
              <a:rPr lang="zh-CN" altLang="en-US" sz="1600" dirty="0" smtClean="0">
                <a:solidFill>
                  <a:schemeClr val="bg1"/>
                </a:solidFill>
                <a:latin typeface="黑体" pitchFamily="49" charset="-122"/>
                <a:ea typeface="黑体" pitchFamily="49" charset="-122"/>
              </a:rPr>
              <a:t>，</a:t>
            </a:r>
            <a:r>
              <a:rPr lang="en-US" altLang="zh-CN" sz="1600" dirty="0" smtClean="0">
                <a:solidFill>
                  <a:schemeClr val="bg1"/>
                </a:solidFill>
                <a:latin typeface="黑体" pitchFamily="49" charset="-122"/>
                <a:ea typeface="黑体" pitchFamily="49" charset="-122"/>
              </a:rPr>
              <a:t>BCSEC</a:t>
            </a:r>
            <a:endParaRPr lang="en-US" altLang="zh-CN" sz="1600" dirty="0">
              <a:solidFill>
                <a:schemeClr val="bg1"/>
              </a:solidFill>
              <a:latin typeface="黑体" pitchFamily="49" charset="-122"/>
              <a:ea typeface="黑体" pitchFamily="49" charset="-122"/>
            </a:endParaRPr>
          </a:p>
        </p:txBody>
      </p:sp>
      <p:sp>
        <p:nvSpPr>
          <p:cNvPr id="41" name="TextBox 40"/>
          <p:cNvSpPr txBox="1"/>
          <p:nvPr/>
        </p:nvSpPr>
        <p:spPr>
          <a:xfrm>
            <a:off x="2066542" y="5063755"/>
            <a:ext cx="3295650" cy="533400"/>
          </a:xfrm>
          <a:prstGeom prst="rect">
            <a:avLst/>
          </a:prstGeom>
        </p:spPr>
        <p:txBody>
          <a:bodyPr lIns="0" tIns="0" rIns="0" bIns="0" rtlCol="0" anchor="t"/>
          <a:lstStyle/>
          <a:p>
            <a:pPr>
              <a:lnSpc>
                <a:spcPct val="112500"/>
              </a:lnSpc>
            </a:pPr>
            <a:r>
              <a:rPr lang="zh-CN" altLang="en-US" sz="2400" b="1" dirty="0">
                <a:solidFill>
                  <a:schemeClr val="accent1"/>
                </a:solidFill>
                <a:latin typeface="黑体" pitchFamily="49" charset="-122"/>
                <a:ea typeface="黑体" pitchFamily="49" charset="-122"/>
              </a:rPr>
              <a:t>区块链项目厂商</a:t>
            </a:r>
          </a:p>
        </p:txBody>
      </p:sp>
      <p:sp>
        <p:nvSpPr>
          <p:cNvPr id="42" name="TextBox 41"/>
          <p:cNvSpPr txBox="1"/>
          <p:nvPr/>
        </p:nvSpPr>
        <p:spPr>
          <a:xfrm>
            <a:off x="6795603" y="5051240"/>
            <a:ext cx="4584700" cy="533400"/>
          </a:xfrm>
          <a:prstGeom prst="rect">
            <a:avLst/>
          </a:prstGeom>
        </p:spPr>
        <p:txBody>
          <a:bodyPr lIns="0" tIns="0" rIns="0" bIns="0" rtlCol="0" anchor="t"/>
          <a:lstStyle/>
          <a:p>
            <a:pPr>
              <a:lnSpc>
                <a:spcPct val="112500"/>
              </a:lnSpc>
            </a:pPr>
            <a:r>
              <a:rPr lang="zh-CN" altLang="en-US" sz="2400" b="1" dirty="0">
                <a:solidFill>
                  <a:schemeClr val="accent1"/>
                </a:solidFill>
                <a:latin typeface="黑体" pitchFamily="49" charset="-122"/>
                <a:ea typeface="黑体" pitchFamily="49" charset="-122"/>
              </a:rPr>
              <a:t>安全厂商，全球白帽子团体</a:t>
            </a:r>
          </a:p>
        </p:txBody>
      </p:sp>
    </p:spTree>
    <p:extLst>
      <p:ext uri="{BB962C8B-B14F-4D97-AF65-F5344CB8AC3E}">
        <p14:creationId xmlns:p14="http://schemas.microsoft.com/office/powerpoint/2010/main" val="216634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参与者</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054350" y="2776948"/>
            <a:ext cx="1155700" cy="533400"/>
          </a:xfrm>
          <a:prstGeom prst="rect">
            <a:avLst/>
          </a:prstGeom>
        </p:spPr>
        <p:txBody>
          <a:bodyPr lIns="0" tIns="0" rIns="0" bIns="0" rtlCol="0" anchor="t"/>
          <a:lstStyle/>
          <a:p>
            <a:pPr algn="l">
              <a:lnSpc>
                <a:spcPct val="112500"/>
              </a:lnSpc>
            </a:pPr>
            <a:r>
              <a:rPr lang="en-US" sz="2800" b="1" dirty="0" err="1">
                <a:solidFill>
                  <a:schemeClr val="bg1"/>
                </a:solidFill>
                <a:latin typeface="黑体"/>
              </a:rPr>
              <a:t>白帽子</a:t>
            </a:r>
            <a:endParaRPr lang="en-US" sz="2800" b="1" dirty="0">
              <a:solidFill>
                <a:schemeClr val="bg1"/>
              </a:solidFill>
              <a:latin typeface="黑体"/>
            </a:endParaRPr>
          </a:p>
          <a:p>
            <a:pPr algn="l">
              <a:lnSpc>
                <a:spcPct val="112500"/>
              </a:lnSpc>
            </a:pPr>
            <a:endParaRPr lang="en-US" sz="2800" b="1" dirty="0">
              <a:solidFill>
                <a:schemeClr val="bg1"/>
              </a:solidFill>
              <a:latin typeface="黑体"/>
            </a:endParaRPr>
          </a:p>
        </p:txBody>
      </p:sp>
      <p:sp>
        <p:nvSpPr>
          <p:cNvPr id="14" name="TextBox 13"/>
          <p:cNvSpPr txBox="1"/>
          <p:nvPr/>
        </p:nvSpPr>
        <p:spPr>
          <a:xfrm>
            <a:off x="7908925" y="2776948"/>
            <a:ext cx="3429000" cy="533400"/>
          </a:xfrm>
          <a:prstGeom prst="rect">
            <a:avLst/>
          </a:prstGeom>
        </p:spPr>
        <p:txBody>
          <a:bodyPr lIns="0" tIns="0" rIns="0" bIns="0" rtlCol="0" anchor="t"/>
          <a:lstStyle/>
          <a:p>
            <a:pPr algn="l">
              <a:lnSpc>
                <a:spcPct val="112500"/>
              </a:lnSpc>
            </a:pPr>
            <a:r>
              <a:rPr lang="en-US" sz="2800" b="1" dirty="0" err="1">
                <a:solidFill>
                  <a:schemeClr val="bg1"/>
                </a:solidFill>
                <a:latin typeface="黑体"/>
              </a:rPr>
              <a:t>厂商任务发布者</a:t>
            </a:r>
            <a:endParaRPr lang="en-US" sz="2800" b="1" dirty="0">
              <a:solidFill>
                <a:schemeClr val="bg1"/>
              </a:solidFill>
              <a:latin typeface="黑体"/>
            </a:endParaRPr>
          </a:p>
          <a:p>
            <a:pPr algn="l">
              <a:lnSpc>
                <a:spcPct val="112500"/>
              </a:lnSpc>
            </a:pPr>
            <a:endParaRPr lang="en-US" sz="2800" b="1" dirty="0">
              <a:solidFill>
                <a:schemeClr val="bg1"/>
              </a:solidFill>
              <a:latin typeface="黑体"/>
            </a:endParaRPr>
          </a:p>
        </p:txBody>
      </p:sp>
      <p:sp>
        <p:nvSpPr>
          <p:cNvPr id="21" name="TextBox 20"/>
          <p:cNvSpPr txBox="1"/>
          <p:nvPr/>
        </p:nvSpPr>
        <p:spPr>
          <a:xfrm>
            <a:off x="7851775" y="4453900"/>
            <a:ext cx="3721100" cy="533400"/>
          </a:xfrm>
          <a:prstGeom prst="rect">
            <a:avLst/>
          </a:prstGeom>
        </p:spPr>
        <p:txBody>
          <a:bodyPr lIns="0" tIns="0" rIns="0" bIns="0" rtlCol="0" anchor="t"/>
          <a:lstStyle/>
          <a:p>
            <a:pPr algn="l">
              <a:lnSpc>
                <a:spcPct val="112500"/>
              </a:lnSpc>
            </a:pPr>
            <a:r>
              <a:rPr lang="en-US" sz="2800" b="1" dirty="0" err="1">
                <a:solidFill>
                  <a:schemeClr val="bg1"/>
                </a:solidFill>
                <a:latin typeface="黑体"/>
              </a:rPr>
              <a:t>仲裁机构（超级节点</a:t>
            </a:r>
            <a:r>
              <a:rPr lang="en-US" sz="2800" b="1" dirty="0">
                <a:solidFill>
                  <a:schemeClr val="bg1"/>
                </a:solidFill>
                <a:latin typeface="黑体"/>
              </a:rPr>
              <a:t>）</a:t>
            </a:r>
          </a:p>
          <a:p>
            <a:pPr algn="l">
              <a:lnSpc>
                <a:spcPct val="112500"/>
              </a:lnSpc>
            </a:pPr>
            <a:endParaRPr lang="en-US" sz="2800" b="1" dirty="0">
              <a:solidFill>
                <a:schemeClr val="bg1"/>
              </a:solidFill>
              <a:latin typeface="黑体"/>
            </a:endParaRPr>
          </a:p>
        </p:txBody>
      </p:sp>
      <p:sp>
        <p:nvSpPr>
          <p:cNvPr id="22" name="TextBox 21"/>
          <p:cNvSpPr txBox="1"/>
          <p:nvPr/>
        </p:nvSpPr>
        <p:spPr>
          <a:xfrm>
            <a:off x="2618323" y="4453900"/>
            <a:ext cx="1752600" cy="533400"/>
          </a:xfrm>
          <a:prstGeom prst="rect">
            <a:avLst/>
          </a:prstGeom>
        </p:spPr>
        <p:txBody>
          <a:bodyPr lIns="0" tIns="0" rIns="0" bIns="0" rtlCol="0" anchor="t"/>
          <a:lstStyle/>
          <a:p>
            <a:pPr algn="l">
              <a:lnSpc>
                <a:spcPct val="112500"/>
              </a:lnSpc>
            </a:pPr>
            <a:r>
              <a:rPr lang="en-US" sz="2800" b="1" dirty="0" err="1">
                <a:solidFill>
                  <a:schemeClr val="bg1"/>
                </a:solidFill>
                <a:latin typeface="黑体"/>
              </a:rPr>
              <a:t>普通节点</a:t>
            </a:r>
            <a:endParaRPr lang="en-US" sz="2800" b="1" dirty="0">
              <a:solidFill>
                <a:schemeClr val="bg1"/>
              </a:solidFill>
              <a:latin typeface="黑体"/>
            </a:endParaRPr>
          </a:p>
          <a:p>
            <a:pPr algn="l">
              <a:lnSpc>
                <a:spcPct val="112500"/>
              </a:lnSpc>
            </a:pPr>
            <a:endParaRPr lang="en-US" sz="2800" b="1" dirty="0">
              <a:solidFill>
                <a:schemeClr val="bg1"/>
              </a:solidFill>
              <a:latin typeface="黑体"/>
            </a:endParaRPr>
          </a:p>
        </p:txBody>
      </p:sp>
      <p:sp>
        <p:nvSpPr>
          <p:cNvPr id="23" name="椭圆 22"/>
          <p:cNvSpPr/>
          <p:nvPr/>
        </p:nvSpPr>
        <p:spPr>
          <a:xfrm>
            <a:off x="4456648" y="2324290"/>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094948" y="2312268"/>
            <a:ext cx="1440000" cy="144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56648" y="3967049"/>
            <a:ext cx="1440000" cy="144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103248" y="3955027"/>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12"/>
          <p:cNvPicPr>
            <a:picLocks noChangeAspect="1"/>
          </p:cNvPicPr>
          <p:nvPr/>
        </p:nvPicPr>
        <p:blipFill>
          <a:blip r:embed="rId3"/>
          <a:stretch>
            <a:fillRect/>
          </a:stretch>
        </p:blipFill>
        <p:spPr>
          <a:xfrm>
            <a:off x="6503798" y="2695718"/>
            <a:ext cx="622300" cy="673100"/>
          </a:xfrm>
          <a:prstGeom prst="rect">
            <a:avLst/>
          </a:prstGeom>
        </p:spPr>
      </p:pic>
      <p:pic>
        <p:nvPicPr>
          <p:cNvPr id="28" name="Picture 17"/>
          <p:cNvPicPr>
            <a:picLocks noChangeAspect="1"/>
          </p:cNvPicPr>
          <p:nvPr/>
        </p:nvPicPr>
        <p:blipFill>
          <a:blip r:embed="rId4"/>
          <a:stretch>
            <a:fillRect/>
          </a:stretch>
        </p:blipFill>
        <p:spPr>
          <a:xfrm>
            <a:off x="4833748" y="4325099"/>
            <a:ext cx="685800" cy="723900"/>
          </a:xfrm>
          <a:prstGeom prst="rect">
            <a:avLst/>
          </a:prstGeom>
        </p:spPr>
      </p:pic>
      <p:pic>
        <p:nvPicPr>
          <p:cNvPr id="29" name="Picture 18"/>
          <p:cNvPicPr>
            <a:picLocks noChangeAspect="1"/>
          </p:cNvPicPr>
          <p:nvPr/>
        </p:nvPicPr>
        <p:blipFill>
          <a:blip r:embed="rId5"/>
          <a:stretch>
            <a:fillRect/>
          </a:stretch>
        </p:blipFill>
        <p:spPr>
          <a:xfrm>
            <a:off x="6442248" y="4357527"/>
            <a:ext cx="762000" cy="635000"/>
          </a:xfrm>
          <a:prstGeom prst="rect">
            <a:avLst/>
          </a:prstGeom>
        </p:spPr>
      </p:pic>
      <p:pic>
        <p:nvPicPr>
          <p:cNvPr id="30" name="Picture 19"/>
          <p:cNvPicPr>
            <a:picLocks noChangeAspect="1"/>
          </p:cNvPicPr>
          <p:nvPr/>
        </p:nvPicPr>
        <p:blipFill>
          <a:blip r:embed="rId6"/>
          <a:stretch>
            <a:fillRect/>
          </a:stretch>
        </p:blipFill>
        <p:spPr>
          <a:xfrm>
            <a:off x="4808348" y="2675990"/>
            <a:ext cx="736600" cy="736600"/>
          </a:xfrm>
          <a:prstGeom prst="rect">
            <a:avLst/>
          </a:prstGeom>
        </p:spPr>
      </p:pic>
    </p:spTree>
    <p:extLst>
      <p:ext uri="{BB962C8B-B14F-4D97-AF65-F5344CB8AC3E}">
        <p14:creationId xmlns:p14="http://schemas.microsoft.com/office/powerpoint/2010/main" val="2077217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节点模式</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6359870" y="4294004"/>
            <a:ext cx="37211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仲裁机构（超级节点</a:t>
            </a:r>
            <a:r>
              <a:rPr lang="en-US" sz="2800" b="1" dirty="0">
                <a:solidFill>
                  <a:schemeClr val="accent1"/>
                </a:solidFill>
                <a:latin typeface="黑体"/>
              </a:rPr>
              <a:t>）</a:t>
            </a:r>
          </a:p>
          <a:p>
            <a:pPr algn="l">
              <a:lnSpc>
                <a:spcPct val="112500"/>
              </a:lnSpc>
            </a:pPr>
            <a:endParaRPr lang="en-US" sz="2800" b="1" dirty="0">
              <a:solidFill>
                <a:schemeClr val="accent1"/>
              </a:solidFill>
              <a:latin typeface="黑体"/>
            </a:endParaRPr>
          </a:p>
        </p:txBody>
      </p:sp>
      <p:sp>
        <p:nvSpPr>
          <p:cNvPr id="22" name="TextBox 21"/>
          <p:cNvSpPr txBox="1"/>
          <p:nvPr/>
        </p:nvSpPr>
        <p:spPr>
          <a:xfrm>
            <a:off x="2463800" y="2385852"/>
            <a:ext cx="1752600" cy="533400"/>
          </a:xfrm>
          <a:prstGeom prst="rect">
            <a:avLst/>
          </a:prstGeom>
        </p:spPr>
        <p:txBody>
          <a:bodyPr lIns="0" tIns="0" rIns="0" bIns="0" rtlCol="0" anchor="t"/>
          <a:lstStyle/>
          <a:p>
            <a:pPr algn="l">
              <a:lnSpc>
                <a:spcPct val="112500"/>
              </a:lnSpc>
            </a:pPr>
            <a:r>
              <a:rPr lang="en-US" sz="2800" b="1" dirty="0" err="1">
                <a:solidFill>
                  <a:schemeClr val="accent1">
                    <a:lumMod val="60000"/>
                    <a:lumOff val="40000"/>
                  </a:schemeClr>
                </a:solidFill>
                <a:latin typeface="黑体"/>
              </a:rPr>
              <a:t>普通节点</a:t>
            </a:r>
            <a:endParaRPr lang="en-US" sz="2800" b="1" dirty="0">
              <a:solidFill>
                <a:schemeClr val="accent1">
                  <a:lumMod val="60000"/>
                  <a:lumOff val="40000"/>
                </a:schemeClr>
              </a:solidFill>
              <a:latin typeface="黑体"/>
            </a:endParaRPr>
          </a:p>
          <a:p>
            <a:pPr algn="l">
              <a:lnSpc>
                <a:spcPct val="112500"/>
              </a:lnSpc>
            </a:pPr>
            <a:endParaRPr lang="en-US" sz="2800" b="1" dirty="0">
              <a:solidFill>
                <a:schemeClr val="accent1">
                  <a:lumMod val="60000"/>
                  <a:lumOff val="40000"/>
                </a:schemeClr>
              </a:solidFill>
              <a:latin typeface="黑体"/>
            </a:endParaRPr>
          </a:p>
        </p:txBody>
      </p:sp>
      <p:sp>
        <p:nvSpPr>
          <p:cNvPr id="25" name="椭圆 24"/>
          <p:cNvSpPr/>
          <p:nvPr/>
        </p:nvSpPr>
        <p:spPr>
          <a:xfrm>
            <a:off x="687443" y="2128724"/>
            <a:ext cx="1440000" cy="144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80970" y="4132102"/>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7"/>
          <p:cNvPicPr>
            <a:picLocks noChangeAspect="1"/>
          </p:cNvPicPr>
          <p:nvPr/>
        </p:nvPicPr>
        <p:blipFill>
          <a:blip r:embed="rId3"/>
          <a:stretch>
            <a:fillRect/>
          </a:stretch>
        </p:blipFill>
        <p:spPr>
          <a:xfrm>
            <a:off x="1064543" y="2486774"/>
            <a:ext cx="685800" cy="723900"/>
          </a:xfrm>
          <a:prstGeom prst="rect">
            <a:avLst/>
          </a:prstGeom>
        </p:spPr>
      </p:pic>
      <p:pic>
        <p:nvPicPr>
          <p:cNvPr id="29" name="Picture 18"/>
          <p:cNvPicPr>
            <a:picLocks noChangeAspect="1"/>
          </p:cNvPicPr>
          <p:nvPr/>
        </p:nvPicPr>
        <p:blipFill>
          <a:blip r:embed="rId4"/>
          <a:stretch>
            <a:fillRect/>
          </a:stretch>
        </p:blipFill>
        <p:spPr>
          <a:xfrm>
            <a:off x="10419970" y="4534602"/>
            <a:ext cx="762000" cy="635000"/>
          </a:xfrm>
          <a:prstGeom prst="rect">
            <a:avLst/>
          </a:prstGeom>
        </p:spPr>
      </p:pic>
      <p:sp>
        <p:nvSpPr>
          <p:cNvPr id="17" name="TextBox 16"/>
          <p:cNvSpPr txBox="1"/>
          <p:nvPr/>
        </p:nvSpPr>
        <p:spPr>
          <a:xfrm>
            <a:off x="2486025" y="2919252"/>
            <a:ext cx="9906000" cy="419100"/>
          </a:xfrm>
          <a:prstGeom prst="rect">
            <a:avLst/>
          </a:prstGeom>
        </p:spPr>
        <p:txBody>
          <a:bodyPr lIns="0" tIns="0" rIns="0" bIns="0" rtlCol="0" anchor="t"/>
          <a:lstStyle/>
          <a:p>
            <a:pPr algn="l">
              <a:lnSpc>
                <a:spcPct val="112500"/>
              </a:lnSpc>
            </a:pPr>
            <a:r>
              <a:rPr lang="en-US" dirty="0" err="1">
                <a:solidFill>
                  <a:schemeClr val="bg1"/>
                </a:solidFill>
                <a:latin typeface="黑体"/>
              </a:rPr>
              <a:t>用于接受超级节点的广播的区块信息存储记录，保证整个网络的数据去中心化</a:t>
            </a:r>
            <a:r>
              <a:rPr lang="en-US" dirty="0">
                <a:solidFill>
                  <a:schemeClr val="bg1"/>
                </a:solidFill>
                <a:latin typeface="黑体"/>
              </a:rPr>
              <a:t>。</a:t>
            </a:r>
          </a:p>
          <a:p>
            <a:pPr algn="l">
              <a:lnSpc>
                <a:spcPct val="112500"/>
              </a:lnSpc>
            </a:pPr>
            <a:endParaRPr lang="en-US" dirty="0">
              <a:solidFill>
                <a:schemeClr val="bg1"/>
              </a:solidFill>
              <a:latin typeface="黑体"/>
            </a:endParaRPr>
          </a:p>
        </p:txBody>
      </p:sp>
      <p:sp>
        <p:nvSpPr>
          <p:cNvPr id="18" name="TextBox 17"/>
          <p:cNvSpPr txBox="1"/>
          <p:nvPr/>
        </p:nvSpPr>
        <p:spPr>
          <a:xfrm>
            <a:off x="1638299" y="4895850"/>
            <a:ext cx="8193623" cy="828675"/>
          </a:xfrm>
          <a:prstGeom prst="rect">
            <a:avLst/>
          </a:prstGeom>
        </p:spPr>
        <p:txBody>
          <a:bodyPr lIns="0" tIns="0" rIns="0" bIns="0" rtlCol="0" anchor="t"/>
          <a:lstStyle/>
          <a:p>
            <a:pPr algn="r">
              <a:lnSpc>
                <a:spcPct val="112500"/>
              </a:lnSpc>
            </a:pPr>
            <a:r>
              <a:rPr lang="en-US" dirty="0" err="1">
                <a:solidFill>
                  <a:schemeClr val="bg1"/>
                </a:solidFill>
                <a:latin typeface="黑体"/>
              </a:rPr>
              <a:t>用于广播记账计算全网的交易，悬赏，合约等信息记录，将由拥有一定安全能力的安全厂商运营整个公链项目将独立运行，形成DVP公链</a:t>
            </a:r>
            <a:r>
              <a:rPr lang="en-US" dirty="0">
                <a:solidFill>
                  <a:schemeClr val="bg1"/>
                </a:solidFill>
                <a:latin typeface="黑体"/>
              </a:rPr>
              <a:t>。</a:t>
            </a:r>
          </a:p>
          <a:p>
            <a:pPr algn="r">
              <a:lnSpc>
                <a:spcPct val="112500"/>
              </a:lnSpc>
            </a:pPr>
            <a:endParaRPr lang="en-US" dirty="0">
              <a:solidFill>
                <a:schemeClr val="bg1"/>
              </a:solidFill>
              <a:latin typeface="黑体"/>
            </a:endParaRPr>
          </a:p>
          <a:p>
            <a:pPr algn="r">
              <a:lnSpc>
                <a:spcPct val="112500"/>
              </a:lnSpc>
            </a:pPr>
            <a:endParaRPr lang="en-US" dirty="0">
              <a:solidFill>
                <a:schemeClr val="bg1"/>
              </a:solidFill>
              <a:latin typeface="黑体"/>
            </a:endParaRPr>
          </a:p>
        </p:txBody>
      </p:sp>
    </p:spTree>
    <p:extLst>
      <p:ext uri="{BB962C8B-B14F-4D97-AF65-F5344CB8AC3E}">
        <p14:creationId xmlns:p14="http://schemas.microsoft.com/office/powerpoint/2010/main" val="4162429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优势</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8"/>
          <p:cNvSpPr/>
          <p:nvPr/>
        </p:nvSpPr>
        <p:spPr>
          <a:xfrm>
            <a:off x="-157264" y="1914525"/>
            <a:ext cx="11567994" cy="5378024"/>
          </a:xfrm>
          <a:prstGeom prst="rect">
            <a:avLst/>
          </a:prstGeom>
          <a:blipFill>
            <a:blip r:embed="rId3" cstate="print">
              <a:alphaModFix amt="24000"/>
            </a:blip>
            <a:srcRect/>
            <a:stretch>
              <a:fillRect/>
            </a:stretch>
          </a:blipFill>
        </p:spPr>
      </p:sp>
      <p:sp>
        <p:nvSpPr>
          <p:cNvPr id="19" name="TextBox 18"/>
          <p:cNvSpPr txBox="1"/>
          <p:nvPr/>
        </p:nvSpPr>
        <p:spPr>
          <a:xfrm>
            <a:off x="1485900" y="3091343"/>
            <a:ext cx="2619949" cy="419100"/>
          </a:xfrm>
          <a:prstGeom prst="rect">
            <a:avLst/>
          </a:prstGeom>
        </p:spPr>
        <p:txBody>
          <a:bodyPr lIns="0" tIns="0" rIns="0" bIns="0" rtlCol="0" anchor="t"/>
          <a:lstStyle/>
          <a:p>
            <a:pPr algn="l">
              <a:lnSpc>
                <a:spcPct val="112500"/>
              </a:lnSpc>
            </a:pPr>
            <a:r>
              <a:rPr lang="en-US" sz="2400" dirty="0" err="1">
                <a:solidFill>
                  <a:schemeClr val="accent1"/>
                </a:solidFill>
                <a:latin typeface="黑体"/>
              </a:rPr>
              <a:t>完全的隐私保护</a:t>
            </a:r>
            <a:endParaRPr lang="en-US" sz="2400" dirty="0">
              <a:solidFill>
                <a:schemeClr val="accent1"/>
              </a:solidFill>
              <a:latin typeface="黑体"/>
            </a:endParaRPr>
          </a:p>
          <a:p>
            <a:pPr algn="l">
              <a:lnSpc>
                <a:spcPct val="112500"/>
              </a:lnSpc>
            </a:pPr>
            <a:endParaRPr lang="en-US" sz="2400" dirty="0">
              <a:solidFill>
                <a:schemeClr val="accent1"/>
              </a:solidFill>
              <a:latin typeface="黑体"/>
            </a:endParaRPr>
          </a:p>
        </p:txBody>
      </p:sp>
      <p:sp>
        <p:nvSpPr>
          <p:cNvPr id="20" name="TextBox 19"/>
          <p:cNvSpPr txBox="1"/>
          <p:nvPr/>
        </p:nvSpPr>
        <p:spPr>
          <a:xfrm>
            <a:off x="4248724" y="2658329"/>
            <a:ext cx="2599750" cy="419100"/>
          </a:xfrm>
          <a:prstGeom prst="rect">
            <a:avLst/>
          </a:prstGeom>
        </p:spPr>
        <p:txBody>
          <a:bodyPr lIns="0" tIns="0" rIns="0" bIns="0" rtlCol="0" anchor="t"/>
          <a:lstStyle/>
          <a:p>
            <a:pPr algn="l">
              <a:lnSpc>
                <a:spcPct val="112500"/>
              </a:lnSpc>
            </a:pPr>
            <a:r>
              <a:rPr lang="en-US" sz="2400" dirty="0" err="1">
                <a:solidFill>
                  <a:schemeClr val="accent1">
                    <a:lumMod val="60000"/>
                    <a:lumOff val="40000"/>
                  </a:schemeClr>
                </a:solidFill>
                <a:latin typeface="黑体"/>
              </a:rPr>
              <a:t>匿名设计，公平性</a:t>
            </a:r>
            <a:endParaRPr lang="en-US" sz="2400" dirty="0">
              <a:solidFill>
                <a:schemeClr val="accent1">
                  <a:lumMod val="60000"/>
                  <a:lumOff val="40000"/>
                </a:schemeClr>
              </a:solidFill>
              <a:latin typeface="黑体"/>
            </a:endParaRPr>
          </a:p>
          <a:p>
            <a:pPr algn="l">
              <a:lnSpc>
                <a:spcPct val="112500"/>
              </a:lnSpc>
            </a:pPr>
            <a:endParaRPr lang="en-US" sz="2400" dirty="0">
              <a:solidFill>
                <a:schemeClr val="accent1">
                  <a:lumMod val="60000"/>
                  <a:lumOff val="40000"/>
                </a:schemeClr>
              </a:solidFill>
              <a:latin typeface="黑体"/>
            </a:endParaRPr>
          </a:p>
        </p:txBody>
      </p:sp>
      <p:sp>
        <p:nvSpPr>
          <p:cNvPr id="23" name="TextBox 22"/>
          <p:cNvSpPr txBox="1"/>
          <p:nvPr/>
        </p:nvSpPr>
        <p:spPr>
          <a:xfrm>
            <a:off x="7067550" y="4933950"/>
            <a:ext cx="3019426" cy="514350"/>
          </a:xfrm>
          <a:prstGeom prst="rect">
            <a:avLst/>
          </a:prstGeom>
        </p:spPr>
        <p:txBody>
          <a:bodyPr lIns="0" tIns="0" rIns="0" bIns="0" rtlCol="0" anchor="t"/>
          <a:lstStyle/>
          <a:p>
            <a:pPr algn="l">
              <a:lnSpc>
                <a:spcPct val="112500"/>
              </a:lnSpc>
            </a:pPr>
            <a:r>
              <a:rPr lang="en-US" sz="2400" dirty="0" err="1">
                <a:solidFill>
                  <a:schemeClr val="accent1"/>
                </a:solidFill>
                <a:latin typeface="黑体"/>
              </a:rPr>
              <a:t>去中心化的审查机制</a:t>
            </a:r>
            <a:endParaRPr lang="en-US" sz="2400" dirty="0">
              <a:solidFill>
                <a:schemeClr val="accent1"/>
              </a:solidFill>
              <a:latin typeface="黑体"/>
            </a:endParaRPr>
          </a:p>
          <a:p>
            <a:pPr algn="l">
              <a:lnSpc>
                <a:spcPct val="112500"/>
              </a:lnSpc>
            </a:pPr>
            <a:endParaRPr lang="en-US" sz="2400" dirty="0">
              <a:solidFill>
                <a:schemeClr val="accent1"/>
              </a:solidFill>
              <a:latin typeface="黑体"/>
            </a:endParaRPr>
          </a:p>
        </p:txBody>
      </p:sp>
      <p:sp>
        <p:nvSpPr>
          <p:cNvPr id="24" name="TextBox 23"/>
          <p:cNvSpPr txBox="1"/>
          <p:nvPr/>
        </p:nvSpPr>
        <p:spPr>
          <a:xfrm>
            <a:off x="829249" y="3731148"/>
            <a:ext cx="3429000" cy="609600"/>
          </a:xfrm>
          <a:prstGeom prst="rect">
            <a:avLst/>
          </a:prstGeom>
        </p:spPr>
        <p:txBody>
          <a:bodyPr lIns="0" tIns="0" rIns="0" bIns="0" rtlCol="0" anchor="t"/>
          <a:lstStyle/>
          <a:p>
            <a:pPr algn="ctr"/>
            <a:r>
              <a:rPr lang="en-US" sz="1400" dirty="0" err="1">
                <a:solidFill>
                  <a:schemeClr val="accent1"/>
                </a:solidFill>
                <a:latin typeface="黑体"/>
              </a:rPr>
              <a:t>白帽子不用体现真实身份</a:t>
            </a:r>
            <a:endParaRPr lang="en-US" sz="1400" dirty="0">
              <a:solidFill>
                <a:schemeClr val="accent1"/>
              </a:solidFill>
              <a:latin typeface="黑体"/>
            </a:endParaRPr>
          </a:p>
          <a:p>
            <a:pPr algn="ctr"/>
            <a:r>
              <a:rPr lang="en-US" sz="1400" dirty="0" err="1">
                <a:solidFill>
                  <a:schemeClr val="accent1"/>
                </a:solidFill>
                <a:latin typeface="黑体"/>
              </a:rPr>
              <a:t>企业的漏洞只有自身能够看到</a:t>
            </a:r>
            <a:endParaRPr lang="en-US" sz="1400" dirty="0">
              <a:solidFill>
                <a:schemeClr val="accent1"/>
              </a:solidFill>
              <a:latin typeface="黑体"/>
            </a:endParaRPr>
          </a:p>
          <a:p>
            <a:pPr algn="ctr"/>
            <a:endParaRPr lang="en-US" sz="1400" dirty="0">
              <a:solidFill>
                <a:schemeClr val="accent1"/>
              </a:solidFill>
              <a:latin typeface="黑体"/>
            </a:endParaRPr>
          </a:p>
        </p:txBody>
      </p:sp>
      <p:sp>
        <p:nvSpPr>
          <p:cNvPr id="32" name="椭圆 31"/>
          <p:cNvSpPr/>
          <p:nvPr/>
        </p:nvSpPr>
        <p:spPr>
          <a:xfrm>
            <a:off x="1831840" y="4731081"/>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656974" y="3510443"/>
            <a:ext cx="1620000" cy="162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16"/>
          <p:cNvPicPr>
            <a:picLocks noChangeAspect="1"/>
          </p:cNvPicPr>
          <p:nvPr/>
        </p:nvPicPr>
        <p:blipFill>
          <a:blip r:embed="rId4"/>
          <a:stretch>
            <a:fillRect/>
          </a:stretch>
        </p:blipFill>
        <p:spPr>
          <a:xfrm>
            <a:off x="2208100" y="5120760"/>
            <a:ext cx="671297" cy="660641"/>
          </a:xfrm>
          <a:prstGeom prst="rect">
            <a:avLst/>
          </a:prstGeom>
        </p:spPr>
      </p:pic>
      <p:pic>
        <p:nvPicPr>
          <p:cNvPr id="37" name="Picture 18"/>
          <p:cNvPicPr>
            <a:picLocks noChangeAspect="1"/>
          </p:cNvPicPr>
          <p:nvPr/>
        </p:nvPicPr>
        <p:blipFill>
          <a:blip r:embed="rId5"/>
          <a:stretch>
            <a:fillRect/>
          </a:stretch>
        </p:blipFill>
        <p:spPr>
          <a:xfrm>
            <a:off x="4964686" y="3808937"/>
            <a:ext cx="1012883" cy="1023012"/>
          </a:xfrm>
          <a:prstGeom prst="rect">
            <a:avLst/>
          </a:prstGeom>
        </p:spPr>
      </p:pic>
      <p:sp>
        <p:nvSpPr>
          <p:cNvPr id="38" name="椭圆 37"/>
          <p:cNvSpPr/>
          <p:nvPr/>
        </p:nvSpPr>
        <p:spPr>
          <a:xfrm>
            <a:off x="7543913" y="2635807"/>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17"/>
          <p:cNvPicPr>
            <a:picLocks noChangeAspect="1"/>
          </p:cNvPicPr>
          <p:nvPr/>
        </p:nvPicPr>
        <p:blipFill>
          <a:blip r:embed="rId6"/>
          <a:stretch>
            <a:fillRect/>
          </a:stretch>
        </p:blipFill>
        <p:spPr>
          <a:xfrm>
            <a:off x="7915847" y="3002460"/>
            <a:ext cx="1056133" cy="1066694"/>
          </a:xfrm>
          <a:prstGeom prst="rect">
            <a:avLst/>
          </a:prstGeom>
        </p:spPr>
      </p:pic>
    </p:spTree>
    <p:extLst>
      <p:ext uri="{BB962C8B-B14F-4D97-AF65-F5344CB8AC3E}">
        <p14:creationId xmlns:p14="http://schemas.microsoft.com/office/powerpoint/2010/main" val="2134660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产品路线规划</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边形 3"/>
          <p:cNvSpPr/>
          <p:nvPr/>
        </p:nvSpPr>
        <p:spPr>
          <a:xfrm>
            <a:off x="720969" y="1659178"/>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28"/>
          <p:cNvSpPr txBox="1"/>
          <p:nvPr/>
        </p:nvSpPr>
        <p:spPr>
          <a:xfrm>
            <a:off x="978027" y="1760998"/>
            <a:ext cx="1355598" cy="457200"/>
          </a:xfrm>
          <a:prstGeom prst="rect">
            <a:avLst/>
          </a:prstGeom>
        </p:spPr>
        <p:txBody>
          <a:bodyPr lIns="0" tIns="0" rIns="0" bIns="0" rtlCol="0" anchor="t"/>
          <a:lstStyle/>
          <a:p>
            <a:pPr algn="ctr">
              <a:lnSpc>
                <a:spcPct val="112500"/>
              </a:lnSpc>
            </a:pPr>
            <a:r>
              <a:rPr lang="zh-CN" altLang="en-US" b="1" dirty="0" smtClean="0">
                <a:solidFill>
                  <a:srgbClr val="FFFFFF"/>
                </a:solidFill>
                <a:latin typeface="黑体" pitchFamily="49" charset="-122"/>
                <a:ea typeface="黑体" pitchFamily="49" charset="-122"/>
              </a:rPr>
              <a:t>第一阶段</a:t>
            </a:r>
            <a:endParaRPr lang="en-US" b="1" dirty="0">
              <a:solidFill>
                <a:srgbClr val="FFFFFF"/>
              </a:solidFill>
              <a:latin typeface="黑体" pitchFamily="49" charset="-122"/>
              <a:ea typeface="黑体" pitchFamily="49" charset="-122"/>
            </a:endParaRPr>
          </a:p>
        </p:txBody>
      </p:sp>
      <p:sp>
        <p:nvSpPr>
          <p:cNvPr id="38" name="五边形 37"/>
          <p:cNvSpPr/>
          <p:nvPr/>
        </p:nvSpPr>
        <p:spPr>
          <a:xfrm>
            <a:off x="720969" y="3516553"/>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978027" y="3618373"/>
            <a:ext cx="1355598" cy="457200"/>
          </a:xfrm>
          <a:prstGeom prst="rect">
            <a:avLst/>
          </a:prstGeom>
        </p:spPr>
        <p:txBody>
          <a:bodyPr lIns="0" tIns="0" rIns="0" bIns="0" rtlCol="0" anchor="t"/>
          <a:lstStyle/>
          <a:p>
            <a:pPr algn="ctr">
              <a:lnSpc>
                <a:spcPct val="112500"/>
              </a:lnSpc>
            </a:pPr>
            <a:r>
              <a:rPr lang="zh-CN" altLang="en-US" b="1" dirty="0" smtClean="0">
                <a:solidFill>
                  <a:srgbClr val="FFFFFF"/>
                </a:solidFill>
                <a:latin typeface="黑体" pitchFamily="49" charset="-122"/>
                <a:ea typeface="黑体" pitchFamily="49" charset="-122"/>
              </a:rPr>
              <a:t>第一阶段</a:t>
            </a:r>
            <a:endParaRPr lang="en-US" b="1" dirty="0">
              <a:solidFill>
                <a:srgbClr val="FFFFFF"/>
              </a:solidFill>
              <a:latin typeface="黑体" pitchFamily="49" charset="-122"/>
              <a:ea typeface="黑体" pitchFamily="49" charset="-122"/>
            </a:endParaRPr>
          </a:p>
        </p:txBody>
      </p:sp>
      <p:sp>
        <p:nvSpPr>
          <p:cNvPr id="40" name="五边形 39"/>
          <p:cNvSpPr/>
          <p:nvPr/>
        </p:nvSpPr>
        <p:spPr>
          <a:xfrm>
            <a:off x="720969" y="5202478"/>
            <a:ext cx="1980000" cy="54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Box 40"/>
          <p:cNvSpPr txBox="1"/>
          <p:nvPr/>
        </p:nvSpPr>
        <p:spPr>
          <a:xfrm>
            <a:off x="978027" y="5304298"/>
            <a:ext cx="1355598" cy="457200"/>
          </a:xfrm>
          <a:prstGeom prst="rect">
            <a:avLst/>
          </a:prstGeom>
        </p:spPr>
        <p:txBody>
          <a:bodyPr lIns="0" tIns="0" rIns="0" bIns="0" rtlCol="0" anchor="t"/>
          <a:lstStyle/>
          <a:p>
            <a:pPr algn="ctr">
              <a:lnSpc>
                <a:spcPct val="112500"/>
              </a:lnSpc>
            </a:pPr>
            <a:r>
              <a:rPr lang="zh-CN" altLang="en-US" b="1" dirty="0" smtClean="0">
                <a:solidFill>
                  <a:srgbClr val="FFFFFF"/>
                </a:solidFill>
                <a:latin typeface="黑体" pitchFamily="49" charset="-122"/>
                <a:ea typeface="黑体" pitchFamily="49" charset="-122"/>
              </a:rPr>
              <a:t>第一阶段</a:t>
            </a:r>
            <a:endParaRPr lang="en-US" b="1" dirty="0">
              <a:solidFill>
                <a:srgbClr val="FFFFFF"/>
              </a:solidFill>
              <a:latin typeface="黑体" pitchFamily="49" charset="-122"/>
              <a:ea typeface="黑体" pitchFamily="49" charset="-122"/>
            </a:endParaRPr>
          </a:p>
        </p:txBody>
      </p:sp>
      <p:sp>
        <p:nvSpPr>
          <p:cNvPr id="42" name="TextBox 41"/>
          <p:cNvSpPr txBox="1"/>
          <p:nvPr/>
        </p:nvSpPr>
        <p:spPr>
          <a:xfrm>
            <a:off x="2993260" y="1564053"/>
            <a:ext cx="66802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专注于区块链的中心化漏洞平台</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43" name="TextBox 42"/>
          <p:cNvSpPr txBox="1"/>
          <p:nvPr/>
        </p:nvSpPr>
        <p:spPr>
          <a:xfrm>
            <a:off x="3015485" y="2042351"/>
            <a:ext cx="11468100" cy="342900"/>
          </a:xfrm>
          <a:prstGeom prst="rect">
            <a:avLst/>
          </a:prstGeom>
        </p:spPr>
        <p:txBody>
          <a:bodyPr lIns="0" tIns="0" rIns="0" bIns="0" rtlCol="0" anchor="t"/>
          <a:lstStyle/>
          <a:p>
            <a:pPr algn="l">
              <a:lnSpc>
                <a:spcPct val="112500"/>
              </a:lnSpc>
            </a:pPr>
            <a:r>
              <a:rPr lang="en-US" sz="1600" dirty="0" err="1">
                <a:solidFill>
                  <a:schemeClr val="accent1"/>
                </a:solidFill>
                <a:latin typeface="黑体"/>
              </a:rPr>
              <a:t>我们将开发上线专注区块链的中心化的漏洞平台，该平台主要侧重于区块链安全项目</a:t>
            </a:r>
            <a:endParaRPr lang="en-US" sz="1600" dirty="0">
              <a:solidFill>
                <a:schemeClr val="accent1"/>
              </a:solidFill>
              <a:latin typeface="黑体"/>
            </a:endParaRPr>
          </a:p>
          <a:p>
            <a:pPr algn="l">
              <a:lnSpc>
                <a:spcPct val="112500"/>
              </a:lnSpc>
            </a:pPr>
            <a:endParaRPr lang="en-US" sz="1600" dirty="0">
              <a:solidFill>
                <a:schemeClr val="accent1"/>
              </a:solidFill>
              <a:latin typeface="黑体"/>
            </a:endParaRPr>
          </a:p>
        </p:txBody>
      </p:sp>
      <p:sp>
        <p:nvSpPr>
          <p:cNvPr id="44" name="TextBox 43"/>
          <p:cNvSpPr txBox="1"/>
          <p:nvPr/>
        </p:nvSpPr>
        <p:spPr>
          <a:xfrm>
            <a:off x="3015485" y="2478453"/>
            <a:ext cx="12827000" cy="712421"/>
          </a:xfrm>
          <a:prstGeom prst="rect">
            <a:avLst/>
          </a:prstGeom>
        </p:spPr>
        <p:txBody>
          <a:bodyPr lIns="0" tIns="0" rIns="0" bIns="0" rtlCol="0" anchor="t"/>
          <a:lstStyle/>
          <a:p>
            <a:pPr algn="l">
              <a:lnSpc>
                <a:spcPct val="112500"/>
              </a:lnSpc>
            </a:pPr>
            <a:r>
              <a:rPr lang="en-US" sz="1050" dirty="0" err="1">
                <a:solidFill>
                  <a:schemeClr val="bg1"/>
                </a:solidFill>
                <a:latin typeface="黑体"/>
              </a:rPr>
              <a:t>支持项目悬赏交易以ETH形式交易，注册用户自动生成eth钱包地址</a:t>
            </a:r>
            <a:endParaRPr lang="en-US" sz="1050" dirty="0">
              <a:solidFill>
                <a:schemeClr val="bg1"/>
              </a:solidFill>
              <a:latin typeface="黑体"/>
            </a:endParaRPr>
          </a:p>
          <a:p>
            <a:pPr algn="l">
              <a:lnSpc>
                <a:spcPct val="112500"/>
              </a:lnSpc>
            </a:pPr>
            <a:r>
              <a:rPr lang="en-US" sz="1050" dirty="0" err="1">
                <a:solidFill>
                  <a:schemeClr val="bg1"/>
                </a:solidFill>
                <a:latin typeface="黑体"/>
              </a:rPr>
              <a:t>形成漏洞悬赏社区平台</a:t>
            </a:r>
            <a:endParaRPr lang="en-US" sz="1050" dirty="0">
              <a:solidFill>
                <a:schemeClr val="bg1"/>
              </a:solidFill>
              <a:latin typeface="黑体"/>
            </a:endParaRPr>
          </a:p>
          <a:p>
            <a:pPr algn="l">
              <a:lnSpc>
                <a:spcPct val="112500"/>
              </a:lnSpc>
            </a:pPr>
            <a:r>
              <a:rPr lang="en-US" sz="1050" dirty="0" err="1">
                <a:solidFill>
                  <a:schemeClr val="bg1"/>
                </a:solidFill>
                <a:latin typeface="黑体"/>
              </a:rPr>
              <a:t>厂商项目方与白帽子，发布悬赏公示版</a:t>
            </a:r>
            <a:endParaRPr lang="en-US" sz="1050" dirty="0">
              <a:solidFill>
                <a:schemeClr val="bg1"/>
              </a:solidFill>
              <a:latin typeface="黑体"/>
            </a:endParaRPr>
          </a:p>
          <a:p>
            <a:pPr algn="l">
              <a:lnSpc>
                <a:spcPct val="112500"/>
              </a:lnSpc>
            </a:pPr>
            <a:endParaRPr lang="en-US" sz="1050" dirty="0">
              <a:solidFill>
                <a:schemeClr val="bg1"/>
              </a:solidFill>
              <a:latin typeface="黑体"/>
            </a:endParaRPr>
          </a:p>
        </p:txBody>
      </p:sp>
      <p:sp>
        <p:nvSpPr>
          <p:cNvPr id="45" name="TextBox 44"/>
          <p:cNvSpPr txBox="1"/>
          <p:nvPr/>
        </p:nvSpPr>
        <p:spPr>
          <a:xfrm>
            <a:off x="3002785" y="3418348"/>
            <a:ext cx="65532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专注于区块链的去中心化的漏洞平台</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46" name="TextBox 45"/>
          <p:cNvSpPr txBox="1"/>
          <p:nvPr/>
        </p:nvSpPr>
        <p:spPr>
          <a:xfrm>
            <a:off x="2990085" y="3877596"/>
            <a:ext cx="5245100" cy="342900"/>
          </a:xfrm>
          <a:prstGeom prst="rect">
            <a:avLst/>
          </a:prstGeom>
        </p:spPr>
        <p:txBody>
          <a:bodyPr lIns="0" tIns="0" rIns="0" bIns="0" rtlCol="0" anchor="t"/>
          <a:lstStyle/>
          <a:p>
            <a:pPr algn="l">
              <a:lnSpc>
                <a:spcPct val="112500"/>
              </a:lnSpc>
            </a:pPr>
            <a:r>
              <a:rPr lang="en-US" sz="1600" dirty="0" err="1">
                <a:solidFill>
                  <a:schemeClr val="accent1"/>
                </a:solidFill>
                <a:latin typeface="黑体"/>
              </a:rPr>
              <a:t>开始发布DVP协议的主链，以去中心化的方式运营</a:t>
            </a:r>
            <a:endParaRPr lang="en-US" sz="1600" dirty="0">
              <a:solidFill>
                <a:schemeClr val="accent1"/>
              </a:solidFill>
              <a:latin typeface="黑体"/>
            </a:endParaRPr>
          </a:p>
          <a:p>
            <a:pPr algn="l">
              <a:lnSpc>
                <a:spcPct val="112500"/>
              </a:lnSpc>
            </a:pPr>
            <a:endParaRPr lang="en-US" sz="1600" dirty="0">
              <a:solidFill>
                <a:schemeClr val="accent1"/>
              </a:solidFill>
              <a:latin typeface="黑体"/>
            </a:endParaRPr>
          </a:p>
        </p:txBody>
      </p:sp>
      <p:sp>
        <p:nvSpPr>
          <p:cNvPr id="47" name="TextBox 46"/>
          <p:cNvSpPr txBox="1"/>
          <p:nvPr/>
        </p:nvSpPr>
        <p:spPr>
          <a:xfrm>
            <a:off x="3015485" y="4269248"/>
            <a:ext cx="12827000" cy="758825"/>
          </a:xfrm>
          <a:prstGeom prst="rect">
            <a:avLst/>
          </a:prstGeom>
        </p:spPr>
        <p:txBody>
          <a:bodyPr lIns="0" tIns="0" rIns="0" bIns="0" rtlCol="0" anchor="t"/>
          <a:lstStyle/>
          <a:p>
            <a:pPr algn="l">
              <a:lnSpc>
                <a:spcPct val="112500"/>
              </a:lnSpc>
            </a:pPr>
            <a:r>
              <a:rPr lang="en-US" sz="1050" dirty="0" err="1">
                <a:solidFill>
                  <a:schemeClr val="bg1"/>
                </a:solidFill>
                <a:latin typeface="黑体"/>
              </a:rPr>
              <a:t>推出DVP主链，使用积分激励机制</a:t>
            </a:r>
            <a:r>
              <a:rPr lang="en-US" sz="1050" dirty="0">
                <a:solidFill>
                  <a:schemeClr val="bg1"/>
                </a:solidFill>
                <a:latin typeface="黑体"/>
              </a:rPr>
              <a:t>，</a:t>
            </a:r>
          </a:p>
          <a:p>
            <a:pPr algn="l">
              <a:lnSpc>
                <a:spcPct val="112500"/>
              </a:lnSpc>
            </a:pPr>
            <a:r>
              <a:rPr lang="en-US" sz="1050" dirty="0" err="1">
                <a:solidFill>
                  <a:schemeClr val="bg1"/>
                </a:solidFill>
                <a:latin typeface="黑体"/>
              </a:rPr>
              <a:t>选取仲裁方加入形成超级节点的DVP公链</a:t>
            </a:r>
            <a:r>
              <a:rPr lang="en-US" sz="1050" dirty="0">
                <a:solidFill>
                  <a:schemeClr val="bg1"/>
                </a:solidFill>
                <a:latin typeface="黑体"/>
              </a:rPr>
              <a:t>，</a:t>
            </a:r>
          </a:p>
          <a:p>
            <a:pPr algn="l">
              <a:lnSpc>
                <a:spcPct val="112500"/>
              </a:lnSpc>
            </a:pPr>
            <a:r>
              <a:rPr lang="en-US" sz="1050" dirty="0" err="1">
                <a:solidFill>
                  <a:schemeClr val="bg1"/>
                </a:solidFill>
                <a:latin typeface="黑体"/>
              </a:rPr>
              <a:t>发布在线区块浏览器（漏洞信息展现平台</a:t>
            </a:r>
            <a:r>
              <a:rPr lang="en-US" sz="1050" dirty="0">
                <a:solidFill>
                  <a:schemeClr val="bg1"/>
                </a:solidFill>
                <a:latin typeface="黑体"/>
              </a:rPr>
              <a:t>），</a:t>
            </a:r>
            <a:r>
              <a:rPr lang="en-US" sz="1050" dirty="0" err="1">
                <a:solidFill>
                  <a:schemeClr val="bg1"/>
                </a:solidFill>
                <a:latin typeface="黑体"/>
              </a:rPr>
              <a:t>以及在线客户端用于厂商提交悬赏合约，白帽子提交漏洞</a:t>
            </a:r>
            <a:r>
              <a:rPr lang="en-US" sz="1050" dirty="0">
                <a:solidFill>
                  <a:schemeClr val="bg1"/>
                </a:solidFill>
                <a:latin typeface="黑体"/>
              </a:rPr>
              <a:t>。</a:t>
            </a:r>
          </a:p>
          <a:p>
            <a:pPr algn="l">
              <a:lnSpc>
                <a:spcPct val="112500"/>
              </a:lnSpc>
            </a:pPr>
            <a:endParaRPr lang="en-US" sz="1050" dirty="0">
              <a:solidFill>
                <a:schemeClr val="bg1"/>
              </a:solidFill>
              <a:latin typeface="黑体"/>
            </a:endParaRPr>
          </a:p>
        </p:txBody>
      </p:sp>
      <p:sp>
        <p:nvSpPr>
          <p:cNvPr id="48" name="TextBox 47"/>
          <p:cNvSpPr txBox="1"/>
          <p:nvPr/>
        </p:nvSpPr>
        <p:spPr>
          <a:xfrm>
            <a:off x="3040885" y="5132848"/>
            <a:ext cx="34925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去中心化的漏洞平台</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49" name="TextBox 48"/>
          <p:cNvSpPr txBox="1"/>
          <p:nvPr/>
        </p:nvSpPr>
        <p:spPr>
          <a:xfrm>
            <a:off x="3040885" y="5558298"/>
            <a:ext cx="10934700" cy="304800"/>
          </a:xfrm>
          <a:prstGeom prst="rect">
            <a:avLst/>
          </a:prstGeom>
        </p:spPr>
        <p:txBody>
          <a:bodyPr lIns="0" tIns="0" rIns="0" bIns="0" rtlCol="0" anchor="t"/>
          <a:lstStyle/>
          <a:p>
            <a:pPr algn="l">
              <a:lnSpc>
                <a:spcPct val="112500"/>
              </a:lnSpc>
            </a:pPr>
            <a:r>
              <a:rPr lang="en-US" sz="1600" dirty="0" err="1">
                <a:solidFill>
                  <a:schemeClr val="accent1"/>
                </a:solidFill>
                <a:latin typeface="黑体"/>
              </a:rPr>
              <a:t>运营策略调整，形成全球最大的去中心的漏洞平台</a:t>
            </a:r>
            <a:endParaRPr lang="en-US" sz="1600" dirty="0">
              <a:solidFill>
                <a:schemeClr val="accent1"/>
              </a:solidFill>
              <a:latin typeface="黑体"/>
            </a:endParaRPr>
          </a:p>
          <a:p>
            <a:pPr algn="l">
              <a:lnSpc>
                <a:spcPct val="112500"/>
              </a:lnSpc>
            </a:pPr>
            <a:endParaRPr lang="en-US" sz="1600" dirty="0">
              <a:solidFill>
                <a:schemeClr val="accent1"/>
              </a:solidFill>
              <a:latin typeface="黑体"/>
            </a:endParaRPr>
          </a:p>
        </p:txBody>
      </p:sp>
      <p:sp>
        <p:nvSpPr>
          <p:cNvPr id="50" name="TextBox 49"/>
          <p:cNvSpPr txBox="1"/>
          <p:nvPr/>
        </p:nvSpPr>
        <p:spPr>
          <a:xfrm>
            <a:off x="3015485" y="5980573"/>
            <a:ext cx="12827000" cy="609600"/>
          </a:xfrm>
          <a:prstGeom prst="rect">
            <a:avLst/>
          </a:prstGeom>
        </p:spPr>
        <p:txBody>
          <a:bodyPr lIns="0" tIns="0" rIns="0" bIns="0" rtlCol="0" anchor="t"/>
          <a:lstStyle/>
          <a:p>
            <a:pPr algn="l">
              <a:lnSpc>
                <a:spcPct val="112500"/>
              </a:lnSpc>
            </a:pPr>
            <a:r>
              <a:rPr lang="en-US" sz="1050" dirty="0" err="1">
                <a:solidFill>
                  <a:schemeClr val="bg1"/>
                </a:solidFill>
                <a:latin typeface="黑体"/>
              </a:rPr>
              <a:t>超级节点选举协议实现，仲裁机构选举投票制</a:t>
            </a:r>
            <a:endParaRPr lang="en-US" sz="1050" dirty="0">
              <a:solidFill>
                <a:schemeClr val="bg1"/>
              </a:solidFill>
              <a:latin typeface="黑体"/>
            </a:endParaRPr>
          </a:p>
          <a:p>
            <a:pPr algn="l">
              <a:lnSpc>
                <a:spcPct val="112500"/>
              </a:lnSpc>
            </a:pPr>
            <a:r>
              <a:rPr lang="en-US" sz="1050" dirty="0" err="1">
                <a:solidFill>
                  <a:schemeClr val="bg1"/>
                </a:solidFill>
                <a:latin typeface="黑体"/>
              </a:rPr>
              <a:t>任何安全悬赏合约都可以基于DVP发布，可以是非区块链安全审计项目</a:t>
            </a:r>
            <a:r>
              <a:rPr lang="en-US" sz="1050" dirty="0">
                <a:solidFill>
                  <a:schemeClr val="bg1"/>
                </a:solidFill>
                <a:latin typeface="黑体"/>
              </a:rPr>
              <a:t>。</a:t>
            </a:r>
          </a:p>
          <a:p>
            <a:pPr algn="l">
              <a:lnSpc>
                <a:spcPct val="112500"/>
              </a:lnSpc>
            </a:pPr>
            <a:endParaRPr lang="en-US" sz="1050" dirty="0">
              <a:solidFill>
                <a:schemeClr val="bg1"/>
              </a:solidFill>
              <a:latin typeface="黑体"/>
            </a:endParaRPr>
          </a:p>
        </p:txBody>
      </p:sp>
      <p:sp>
        <p:nvSpPr>
          <p:cNvPr id="51" name="TextBox 50"/>
          <p:cNvSpPr txBox="1"/>
          <p:nvPr/>
        </p:nvSpPr>
        <p:spPr>
          <a:xfrm>
            <a:off x="1231071" y="2430828"/>
            <a:ext cx="864429" cy="342900"/>
          </a:xfrm>
          <a:prstGeom prst="rect">
            <a:avLst/>
          </a:prstGeom>
        </p:spPr>
        <p:txBody>
          <a:bodyPr lIns="0" tIns="0" rIns="0" bIns="0" rtlCol="0" anchor="t"/>
          <a:lstStyle/>
          <a:p>
            <a:pPr algn="l">
              <a:lnSpc>
                <a:spcPct val="112500"/>
              </a:lnSpc>
            </a:pPr>
            <a:r>
              <a:rPr lang="en-US" sz="1600" dirty="0" smtClean="0">
                <a:solidFill>
                  <a:schemeClr val="accent1"/>
                </a:solidFill>
                <a:latin typeface="黑体"/>
              </a:rPr>
              <a:t>2018.07</a:t>
            </a:r>
            <a:endParaRPr lang="en-US" sz="1600" dirty="0">
              <a:solidFill>
                <a:schemeClr val="accent1"/>
              </a:solidFill>
              <a:latin typeface="黑体"/>
            </a:endParaRPr>
          </a:p>
        </p:txBody>
      </p:sp>
      <p:sp>
        <p:nvSpPr>
          <p:cNvPr id="52" name="TextBox 51"/>
          <p:cNvSpPr txBox="1"/>
          <p:nvPr/>
        </p:nvSpPr>
        <p:spPr>
          <a:xfrm>
            <a:off x="1231071" y="4307713"/>
            <a:ext cx="864429" cy="342900"/>
          </a:xfrm>
          <a:prstGeom prst="rect">
            <a:avLst/>
          </a:prstGeom>
        </p:spPr>
        <p:txBody>
          <a:bodyPr lIns="0" tIns="0" rIns="0" bIns="0" rtlCol="0" anchor="t"/>
          <a:lstStyle/>
          <a:p>
            <a:pPr algn="l">
              <a:lnSpc>
                <a:spcPct val="112500"/>
              </a:lnSpc>
            </a:pPr>
            <a:r>
              <a:rPr lang="en-US" sz="1600" dirty="0" smtClean="0">
                <a:solidFill>
                  <a:schemeClr val="accent1"/>
                </a:solidFill>
                <a:latin typeface="黑体"/>
              </a:rPr>
              <a:t>2019.07</a:t>
            </a:r>
            <a:endParaRPr lang="en-US" sz="1600" dirty="0">
              <a:solidFill>
                <a:schemeClr val="accent1"/>
              </a:solidFill>
              <a:latin typeface="黑体"/>
            </a:endParaRPr>
          </a:p>
        </p:txBody>
      </p:sp>
      <p:sp>
        <p:nvSpPr>
          <p:cNvPr id="53" name="TextBox 52"/>
          <p:cNvSpPr txBox="1"/>
          <p:nvPr/>
        </p:nvSpPr>
        <p:spPr>
          <a:xfrm>
            <a:off x="1231071" y="5992511"/>
            <a:ext cx="864429" cy="342900"/>
          </a:xfrm>
          <a:prstGeom prst="rect">
            <a:avLst/>
          </a:prstGeom>
        </p:spPr>
        <p:txBody>
          <a:bodyPr lIns="0" tIns="0" rIns="0" bIns="0" rtlCol="0" anchor="t"/>
          <a:lstStyle/>
          <a:p>
            <a:pPr algn="l">
              <a:lnSpc>
                <a:spcPct val="112500"/>
              </a:lnSpc>
            </a:pPr>
            <a:r>
              <a:rPr lang="en-US" sz="1600" dirty="0" smtClean="0">
                <a:solidFill>
                  <a:schemeClr val="accent1"/>
                </a:solidFill>
                <a:latin typeface="黑体"/>
              </a:rPr>
              <a:t>2020.01</a:t>
            </a:r>
            <a:endParaRPr lang="en-US" sz="1600" dirty="0">
              <a:solidFill>
                <a:schemeClr val="accent1"/>
              </a:solidFill>
              <a:latin typeface="黑体"/>
            </a:endParaRPr>
          </a:p>
        </p:txBody>
      </p:sp>
    </p:spTree>
    <p:extLst>
      <p:ext uri="{BB962C8B-B14F-4D97-AF65-F5344CB8AC3E}">
        <p14:creationId xmlns:p14="http://schemas.microsoft.com/office/powerpoint/2010/main" val="37680821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上线一周情况</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35" y="1567472"/>
            <a:ext cx="2654064" cy="6916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3320" y="1647825"/>
            <a:ext cx="2979617" cy="6698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146924" y="3095624"/>
            <a:ext cx="4492625" cy="1634102"/>
          </a:xfrm>
          <a:prstGeom prst="rect">
            <a:avLst/>
          </a:prstGeom>
          <a:noFill/>
        </p:spPr>
        <p:txBody>
          <a:bodyPr wrap="square" rtlCol="0">
            <a:spAutoFit/>
          </a:bodyPr>
          <a:lstStyle/>
          <a:p>
            <a:pPr>
              <a:lnSpc>
                <a:spcPct val="125000"/>
              </a:lnSpc>
            </a:pPr>
            <a:r>
              <a:rPr lang="zh-CN" altLang="en-US" sz="2800" dirty="0" smtClean="0">
                <a:solidFill>
                  <a:schemeClr val="bg1"/>
                </a:solidFill>
                <a:latin typeface="黑体" pitchFamily="49" charset="-122"/>
                <a:ea typeface="黑体" pitchFamily="49" charset="-122"/>
              </a:rPr>
              <a:t>截止</a:t>
            </a:r>
            <a:r>
              <a:rPr lang="en-US" altLang="zh-CN" sz="2800" dirty="0" smtClean="0">
                <a:solidFill>
                  <a:schemeClr val="bg1"/>
                </a:solidFill>
                <a:latin typeface="黑体" pitchFamily="49" charset="-122"/>
                <a:ea typeface="黑体" pitchFamily="49" charset="-122"/>
              </a:rPr>
              <a:t>7</a:t>
            </a:r>
            <a:r>
              <a:rPr lang="zh-CN" altLang="en-US" sz="2800" dirty="0" smtClean="0">
                <a:solidFill>
                  <a:schemeClr val="bg1"/>
                </a:solidFill>
                <a:latin typeface="黑体" pitchFamily="49" charset="-122"/>
                <a:ea typeface="黑体" pitchFamily="49" charset="-122"/>
              </a:rPr>
              <a:t>月</a:t>
            </a:r>
            <a:r>
              <a:rPr lang="en-US" altLang="zh-CN" sz="2800" dirty="0" smtClean="0">
                <a:solidFill>
                  <a:schemeClr val="bg1"/>
                </a:solidFill>
                <a:latin typeface="黑体" pitchFamily="49" charset="-122"/>
                <a:ea typeface="黑体" pitchFamily="49" charset="-122"/>
              </a:rPr>
              <a:t>30</a:t>
            </a:r>
            <a:r>
              <a:rPr lang="zh-CN" altLang="en-US" sz="2800" dirty="0">
                <a:solidFill>
                  <a:schemeClr val="bg1"/>
                </a:solidFill>
                <a:latin typeface="黑体" pitchFamily="49" charset="-122"/>
                <a:ea typeface="黑体" pitchFamily="49" charset="-122"/>
              </a:rPr>
              <a:t>号</a:t>
            </a:r>
            <a:r>
              <a:rPr lang="zh-CN" altLang="en-US" sz="2800" dirty="0" smtClean="0">
                <a:solidFill>
                  <a:schemeClr val="bg1"/>
                </a:solidFill>
                <a:latin typeface="黑体" pitchFamily="49" charset="-122"/>
                <a:ea typeface="黑体" pitchFamily="49" charset="-122"/>
              </a:rPr>
              <a:t>，</a:t>
            </a:r>
            <a:endParaRPr lang="en-US" altLang="zh-CN" sz="2800" dirty="0" smtClean="0">
              <a:solidFill>
                <a:schemeClr val="bg1"/>
              </a:solidFill>
              <a:latin typeface="黑体" pitchFamily="49" charset="-122"/>
              <a:ea typeface="黑体" pitchFamily="49" charset="-122"/>
            </a:endParaRPr>
          </a:p>
          <a:p>
            <a:pPr>
              <a:lnSpc>
                <a:spcPct val="125000"/>
              </a:lnSpc>
            </a:pPr>
            <a:r>
              <a:rPr lang="zh-CN" altLang="en-US" sz="2800" dirty="0" smtClean="0">
                <a:solidFill>
                  <a:schemeClr val="bg1"/>
                </a:solidFill>
                <a:latin typeface="黑体" pitchFamily="49" charset="-122"/>
                <a:ea typeface="黑体" pitchFamily="49" charset="-122"/>
              </a:rPr>
              <a:t>平台</a:t>
            </a:r>
            <a:r>
              <a:rPr lang="zh-CN" altLang="en-US" sz="2800" dirty="0">
                <a:solidFill>
                  <a:schemeClr val="bg1"/>
                </a:solidFill>
                <a:latin typeface="黑体" pitchFamily="49" charset="-122"/>
                <a:ea typeface="黑体" pitchFamily="49" charset="-122"/>
              </a:rPr>
              <a:t>以及收到</a:t>
            </a:r>
            <a:r>
              <a:rPr lang="en-US" altLang="zh-CN" sz="2800" b="1" dirty="0">
                <a:solidFill>
                  <a:schemeClr val="accent2"/>
                </a:solidFill>
                <a:latin typeface="黑体" pitchFamily="49" charset="-122"/>
                <a:ea typeface="黑体" pitchFamily="49" charset="-122"/>
              </a:rPr>
              <a:t>320</a:t>
            </a:r>
            <a:r>
              <a:rPr lang="zh-CN" altLang="en-US" sz="2800" dirty="0">
                <a:solidFill>
                  <a:schemeClr val="accent2"/>
                </a:solidFill>
                <a:latin typeface="黑体" pitchFamily="49" charset="-122"/>
                <a:ea typeface="黑体" pitchFamily="49" charset="-122"/>
              </a:rPr>
              <a:t>多个</a:t>
            </a:r>
            <a:r>
              <a:rPr lang="zh-CN" altLang="en-US" sz="2800" dirty="0">
                <a:solidFill>
                  <a:schemeClr val="bg1"/>
                </a:solidFill>
                <a:latin typeface="黑体" pitchFamily="49" charset="-122"/>
                <a:ea typeface="黑体" pitchFamily="49" charset="-122"/>
              </a:rPr>
              <a:t>与区块链行业相关的漏洞</a:t>
            </a:r>
          </a:p>
        </p:txBody>
      </p:sp>
    </p:spTree>
    <p:extLst>
      <p:ext uri="{BB962C8B-B14F-4D97-AF65-F5344CB8AC3E}">
        <p14:creationId xmlns:p14="http://schemas.microsoft.com/office/powerpoint/2010/main" val="494250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3" y="0"/>
            <a:ext cx="12213603" cy="6857999"/>
          </a:xfrm>
          <a:prstGeom prst="rect">
            <a:avLst/>
          </a:prstGeom>
        </p:spPr>
      </p:pic>
      <p:sp>
        <p:nvSpPr>
          <p:cNvPr id="2" name="文本框 1"/>
          <p:cNvSpPr txBox="1"/>
          <p:nvPr/>
        </p:nvSpPr>
        <p:spPr>
          <a:xfrm>
            <a:off x="1512435" y="2767859"/>
            <a:ext cx="4673074" cy="2785378"/>
          </a:xfrm>
          <a:prstGeom prst="rect">
            <a:avLst/>
          </a:prstGeom>
          <a:noFill/>
        </p:spPr>
        <p:txBody>
          <a:bodyPr wrap="none" rtlCol="0">
            <a:spAutoFit/>
          </a:bodyPr>
          <a:lstStyle/>
          <a:p>
            <a:pPr>
              <a:lnSpc>
                <a:spcPct val="125000"/>
              </a:lnSpc>
            </a:pPr>
            <a:r>
              <a:rPr kumimoji="1" lang="zh-CN" altLang="en-US" sz="2800" dirty="0" smtClean="0">
                <a:solidFill>
                  <a:schemeClr val="bg1"/>
                </a:solidFill>
                <a:latin typeface="黑体" pitchFamily="49" charset="-122"/>
                <a:ea typeface="黑体" pitchFamily="49" charset="-122"/>
              </a:rPr>
              <a:t>网名</a:t>
            </a:r>
            <a:r>
              <a:rPr kumimoji="1" lang="en-US" altLang="zh-CN" sz="2800" dirty="0" err="1" smtClean="0">
                <a:solidFill>
                  <a:schemeClr val="bg1"/>
                </a:solidFill>
                <a:latin typeface="黑体" pitchFamily="49" charset="-122"/>
                <a:ea typeface="黑体" pitchFamily="49" charset="-122"/>
              </a:rPr>
              <a:t>Zwell</a:t>
            </a:r>
            <a:r>
              <a:rPr kumimoji="1" lang="zh-CN" altLang="en-US" sz="2800" dirty="0" smtClean="0">
                <a:solidFill>
                  <a:schemeClr val="bg1"/>
                </a:solidFill>
                <a:latin typeface="黑体" pitchFamily="49" charset="-122"/>
                <a:ea typeface="黑体" pitchFamily="49" charset="-122"/>
              </a:rPr>
              <a:t>，网络安全从业者</a:t>
            </a:r>
          </a:p>
          <a:p>
            <a:pPr>
              <a:lnSpc>
                <a:spcPct val="125000"/>
              </a:lnSpc>
            </a:pPr>
            <a:r>
              <a:rPr kumimoji="1" lang="zh-CN" altLang="en-US" sz="2800" dirty="0" smtClean="0">
                <a:solidFill>
                  <a:schemeClr val="bg1"/>
                </a:solidFill>
                <a:latin typeface="黑体" pitchFamily="49" charset="-122"/>
                <a:ea typeface="黑体" pitchFamily="49" charset="-122"/>
              </a:rPr>
              <a:t>华顺</a:t>
            </a:r>
            <a:r>
              <a:rPr kumimoji="1" lang="zh-CN" altLang="en-US" sz="2800" dirty="0">
                <a:solidFill>
                  <a:schemeClr val="bg1"/>
                </a:solidFill>
                <a:latin typeface="黑体" pitchFamily="49" charset="-122"/>
                <a:ea typeface="黑体" pitchFamily="49" charset="-122"/>
              </a:rPr>
              <a:t>信安创始人</a:t>
            </a:r>
          </a:p>
          <a:p>
            <a:pPr>
              <a:lnSpc>
                <a:spcPct val="125000"/>
              </a:lnSpc>
            </a:pPr>
            <a:r>
              <a:rPr kumimoji="1" lang="zh-CN" altLang="en-US" sz="2800" dirty="0" smtClean="0">
                <a:solidFill>
                  <a:schemeClr val="bg1"/>
                </a:solidFill>
                <a:latin typeface="黑体" pitchFamily="49" charset="-122"/>
                <a:ea typeface="黑体" pitchFamily="49" charset="-122"/>
              </a:rPr>
              <a:t>白帽汇创始人</a:t>
            </a:r>
          </a:p>
          <a:p>
            <a:pPr>
              <a:lnSpc>
                <a:spcPct val="125000"/>
              </a:lnSpc>
            </a:pPr>
            <a:r>
              <a:rPr kumimoji="1" lang="en-US" altLang="zh-CN" sz="2800" dirty="0" smtClean="0">
                <a:solidFill>
                  <a:schemeClr val="bg1"/>
                </a:solidFill>
                <a:latin typeface="黑体" pitchFamily="49" charset="-122"/>
                <a:ea typeface="黑体" pitchFamily="49" charset="-122"/>
              </a:rPr>
              <a:t>FOFA</a:t>
            </a:r>
            <a:r>
              <a:rPr kumimoji="1" lang="zh-CN" altLang="en-US" sz="2800" dirty="0" smtClean="0">
                <a:solidFill>
                  <a:schemeClr val="bg1"/>
                </a:solidFill>
                <a:latin typeface="黑体" pitchFamily="49" charset="-122"/>
                <a:ea typeface="黑体" pitchFamily="49" charset="-122"/>
              </a:rPr>
              <a:t>，</a:t>
            </a:r>
            <a:r>
              <a:rPr kumimoji="1" lang="en-US" altLang="zh-CN" sz="2800" dirty="0" smtClean="0">
                <a:solidFill>
                  <a:schemeClr val="bg1"/>
                </a:solidFill>
                <a:latin typeface="黑体" pitchFamily="49" charset="-122"/>
                <a:ea typeface="黑体" pitchFamily="49" charset="-122"/>
              </a:rPr>
              <a:t>Pangolin</a:t>
            </a:r>
            <a:r>
              <a:rPr kumimoji="1" lang="zh-CN" altLang="en-US" sz="2800" dirty="0" smtClean="0">
                <a:solidFill>
                  <a:schemeClr val="bg1"/>
                </a:solidFill>
                <a:latin typeface="黑体" pitchFamily="49" charset="-122"/>
                <a:ea typeface="黑体" pitchFamily="49" charset="-122"/>
              </a:rPr>
              <a:t>作者</a:t>
            </a:r>
          </a:p>
          <a:p>
            <a:pPr>
              <a:lnSpc>
                <a:spcPct val="125000"/>
              </a:lnSpc>
            </a:pPr>
            <a:r>
              <a:rPr kumimoji="1" lang="en-US" altLang="zh-CN" sz="2800" dirty="0" smtClean="0">
                <a:solidFill>
                  <a:schemeClr val="bg1"/>
                </a:solidFill>
                <a:latin typeface="黑体" pitchFamily="49" charset="-122"/>
                <a:ea typeface="黑体" pitchFamily="49" charset="-122"/>
              </a:rPr>
              <a:t>DVP</a:t>
            </a:r>
            <a:r>
              <a:rPr kumimoji="1" lang="zh-CN" altLang="en-US" sz="2800" dirty="0" smtClean="0">
                <a:solidFill>
                  <a:schemeClr val="bg1"/>
                </a:solidFill>
                <a:latin typeface="黑体" pitchFamily="49" charset="-122"/>
                <a:ea typeface="黑体" pitchFamily="49" charset="-122"/>
              </a:rPr>
              <a:t>漏洞平台顾问</a:t>
            </a:r>
          </a:p>
        </p:txBody>
      </p:sp>
      <p:pic>
        <p:nvPicPr>
          <p:cNvPr id="3" name="图片 2"/>
          <p:cNvPicPr>
            <a:picLocks noChangeAspect="1"/>
          </p:cNvPicPr>
          <p:nvPr/>
        </p:nvPicPr>
        <p:blipFill>
          <a:blip r:embed="rId3"/>
          <a:stretch>
            <a:fillRect/>
          </a:stretch>
        </p:blipFill>
        <p:spPr>
          <a:xfrm>
            <a:off x="8326752" y="2485486"/>
            <a:ext cx="2273300" cy="2273300"/>
          </a:xfrm>
          <a:prstGeom prst="rect">
            <a:avLst/>
          </a:prstGeom>
        </p:spPr>
      </p:pic>
      <p:sp>
        <p:nvSpPr>
          <p:cNvPr id="4" name="椭圆 3"/>
          <p:cNvSpPr/>
          <p:nvPr/>
        </p:nvSpPr>
        <p:spPr>
          <a:xfrm>
            <a:off x="1143009" y="3033344"/>
            <a:ext cx="129600" cy="1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43009" y="3560868"/>
            <a:ext cx="129600" cy="1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43009" y="4088392"/>
            <a:ext cx="129600" cy="1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43009" y="4615916"/>
            <a:ext cx="129600" cy="1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3009" y="5143440"/>
            <a:ext cx="129600" cy="1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84900" y="1751213"/>
            <a:ext cx="1877437" cy="769441"/>
          </a:xfrm>
          <a:prstGeom prst="rect">
            <a:avLst/>
          </a:prstGeom>
        </p:spPr>
        <p:txBody>
          <a:bodyPr wrap="none">
            <a:spAutoFit/>
          </a:bodyPr>
          <a:lstStyle/>
          <a:p>
            <a:r>
              <a:rPr kumimoji="1" lang="zh-CN" altLang="en-US" sz="4400" dirty="0">
                <a:solidFill>
                  <a:schemeClr val="accent1"/>
                </a:solidFill>
                <a:latin typeface="黑体" pitchFamily="49" charset="-122"/>
                <a:ea typeface="黑体" pitchFamily="49" charset="-122"/>
              </a:rPr>
              <a:t>关于我</a:t>
            </a:r>
          </a:p>
        </p:txBody>
      </p:sp>
    </p:spTree>
    <p:extLst>
      <p:ext uri="{BB962C8B-B14F-4D97-AF65-F5344CB8AC3E}">
        <p14:creationId xmlns:p14="http://schemas.microsoft.com/office/powerpoint/2010/main" val="1979015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漏洞分布</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2041581"/>
            <a:ext cx="6282220" cy="390940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8583" y="2605975"/>
            <a:ext cx="4173767" cy="2616101"/>
          </a:xfrm>
          <a:prstGeom prst="rect">
            <a:avLst/>
          </a:prstGeom>
          <a:noFill/>
        </p:spPr>
        <p:txBody>
          <a:bodyPr wrap="square" rtlCol="0">
            <a:spAutoFit/>
          </a:bodyPr>
          <a:lstStyle/>
          <a:p>
            <a:r>
              <a:rPr lang="zh-CN" altLang="en-US" sz="2800" b="1" dirty="0">
                <a:solidFill>
                  <a:schemeClr val="accent1"/>
                </a:solidFill>
                <a:latin typeface="黑体" pitchFamily="49" charset="-122"/>
                <a:ea typeface="黑体" pitchFamily="49" charset="-122"/>
              </a:rPr>
              <a:t>影响范围涉及到各种区块链场景：</a:t>
            </a:r>
            <a:endParaRPr lang="en-US" altLang="zh-CN" sz="2800" b="1" dirty="0">
              <a:solidFill>
                <a:schemeClr val="accent1"/>
              </a:solidFill>
              <a:latin typeface="黑体" pitchFamily="49" charset="-122"/>
              <a:ea typeface="黑体" pitchFamily="49" charset="-122"/>
            </a:endParaRPr>
          </a:p>
          <a:p>
            <a:endParaRPr lang="en-US" altLang="zh-CN" b="1" dirty="0">
              <a:solidFill>
                <a:schemeClr val="bg1"/>
              </a:solidFill>
              <a:latin typeface="黑体" pitchFamily="49" charset="-122"/>
              <a:ea typeface="黑体" pitchFamily="49" charset="-122"/>
            </a:endParaRPr>
          </a:p>
          <a:p>
            <a:pPr marL="285750" indent="-285750">
              <a:lnSpc>
                <a:spcPct val="125000"/>
              </a:lnSpc>
              <a:buFont typeface="Arial" panose="020B0604020202020204" pitchFamily="34" charset="0"/>
              <a:buChar char="•"/>
            </a:pPr>
            <a:r>
              <a:rPr lang="zh-CN" altLang="en-US" b="1" dirty="0">
                <a:solidFill>
                  <a:schemeClr val="bg1"/>
                </a:solidFill>
                <a:latin typeface="黑体" pitchFamily="49" charset="-122"/>
                <a:ea typeface="黑体" pitchFamily="49" charset="-122"/>
              </a:rPr>
              <a:t>公链项目</a:t>
            </a:r>
            <a:r>
              <a:rPr lang="zh-CN" altLang="en-US" b="1" dirty="0" smtClean="0">
                <a:solidFill>
                  <a:schemeClr val="bg1"/>
                </a:solidFill>
                <a:latin typeface="黑体" pitchFamily="49" charset="-122"/>
                <a:ea typeface="黑体" pitchFamily="49" charset="-122"/>
              </a:rPr>
              <a:t>底层</a:t>
            </a:r>
            <a:endParaRPr lang="en-US" altLang="zh-CN" b="1" dirty="0">
              <a:solidFill>
                <a:schemeClr val="bg1"/>
              </a:solidFill>
              <a:latin typeface="黑体" pitchFamily="49" charset="-122"/>
              <a:ea typeface="黑体" pitchFamily="49" charset="-122"/>
            </a:endParaRPr>
          </a:p>
          <a:p>
            <a:pPr marL="285750" indent="-285750">
              <a:lnSpc>
                <a:spcPct val="125000"/>
              </a:lnSpc>
              <a:buFont typeface="Arial" panose="020B0604020202020204" pitchFamily="34" charset="0"/>
              <a:buChar char="•"/>
            </a:pPr>
            <a:r>
              <a:rPr lang="zh-CN" altLang="en-US" b="1" dirty="0" smtClean="0">
                <a:solidFill>
                  <a:schemeClr val="bg1"/>
                </a:solidFill>
                <a:latin typeface="黑体" pitchFamily="49" charset="-122"/>
                <a:ea typeface="黑体" pitchFamily="49" charset="-122"/>
              </a:rPr>
              <a:t>交易所</a:t>
            </a:r>
            <a:endParaRPr lang="en-US" altLang="zh-CN" b="1" dirty="0">
              <a:solidFill>
                <a:schemeClr val="bg1"/>
              </a:solidFill>
              <a:latin typeface="黑体" pitchFamily="49" charset="-122"/>
              <a:ea typeface="黑体" pitchFamily="49" charset="-122"/>
            </a:endParaRPr>
          </a:p>
          <a:p>
            <a:pPr marL="285750" indent="-285750">
              <a:lnSpc>
                <a:spcPct val="125000"/>
              </a:lnSpc>
              <a:buFont typeface="Arial" panose="020B0604020202020204" pitchFamily="34" charset="0"/>
              <a:buChar char="•"/>
            </a:pPr>
            <a:r>
              <a:rPr lang="zh-CN" altLang="en-US" b="1" dirty="0">
                <a:solidFill>
                  <a:schemeClr val="bg1"/>
                </a:solidFill>
                <a:latin typeface="黑体" pitchFamily="49" charset="-122"/>
                <a:ea typeface="黑体" pitchFamily="49" charset="-122"/>
              </a:rPr>
              <a:t>智能</a:t>
            </a:r>
            <a:r>
              <a:rPr lang="zh-CN" altLang="en-US" b="1" dirty="0" smtClean="0">
                <a:solidFill>
                  <a:schemeClr val="bg1"/>
                </a:solidFill>
                <a:latin typeface="黑体" pitchFamily="49" charset="-122"/>
                <a:ea typeface="黑体" pitchFamily="49" charset="-122"/>
              </a:rPr>
              <a:t>合约</a:t>
            </a:r>
            <a:endParaRPr lang="en-US" altLang="zh-CN" b="1" dirty="0">
              <a:solidFill>
                <a:schemeClr val="bg1"/>
              </a:solidFill>
              <a:latin typeface="黑体" pitchFamily="49" charset="-122"/>
              <a:ea typeface="黑体" pitchFamily="49" charset="-122"/>
            </a:endParaRPr>
          </a:p>
          <a:p>
            <a:pPr marL="285750" indent="-285750">
              <a:lnSpc>
                <a:spcPct val="125000"/>
              </a:lnSpc>
              <a:buFont typeface="Arial" panose="020B0604020202020204" pitchFamily="34" charset="0"/>
              <a:buChar char="•"/>
            </a:pPr>
            <a:r>
              <a:rPr lang="zh-CN" altLang="en-US" b="1" dirty="0">
                <a:solidFill>
                  <a:schemeClr val="bg1"/>
                </a:solidFill>
                <a:latin typeface="黑体" pitchFamily="49" charset="-122"/>
                <a:ea typeface="黑体" pitchFamily="49" charset="-122"/>
              </a:rPr>
              <a:t>矿</a:t>
            </a:r>
            <a:r>
              <a:rPr lang="zh-Hans" altLang="en-US" b="1" dirty="0">
                <a:solidFill>
                  <a:schemeClr val="bg1"/>
                </a:solidFill>
                <a:latin typeface="黑体" pitchFamily="49" charset="-122"/>
                <a:ea typeface="黑体" pitchFamily="49" charset="-122"/>
              </a:rPr>
              <a:t>机</a:t>
            </a:r>
            <a:endParaRPr lang="zh-CN" altLang="en-US" b="1"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2384389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smtClean="0">
                <a:solidFill>
                  <a:schemeClr val="accent1"/>
                </a:solidFill>
                <a:latin typeface="黑体" pitchFamily="49" charset="-122"/>
                <a:ea typeface="黑体" pitchFamily="49" charset="-122"/>
              </a:rPr>
              <a:t>漏洞分布</a:t>
            </a: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104" y="3248024"/>
            <a:ext cx="5567181" cy="375449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209" y="1398360"/>
            <a:ext cx="8077886" cy="96687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7113" y="2406395"/>
            <a:ext cx="7598275" cy="803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877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8372602"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厂商入驻情况</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59" y="2046152"/>
            <a:ext cx="7409091" cy="390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8289925" y="4867275"/>
            <a:ext cx="3429000" cy="838200"/>
          </a:xfrm>
          <a:prstGeom prst="rect">
            <a:avLst/>
          </a:prstGeom>
        </p:spPr>
        <p:txBody>
          <a:bodyPr lIns="0" tIns="0" rIns="0" bIns="0" rtlCol="0" anchor="t"/>
          <a:lstStyle/>
          <a:p>
            <a:pPr algn="ctr">
              <a:lnSpc>
                <a:spcPct val="112500"/>
              </a:lnSpc>
            </a:pPr>
            <a:r>
              <a:rPr lang="zh-CN" altLang="en-US" sz="2400" b="1" dirty="0">
                <a:solidFill>
                  <a:schemeClr val="accent1"/>
                </a:solidFill>
                <a:latin typeface="黑体" pitchFamily="49" charset="-122"/>
                <a:ea typeface="黑体" pitchFamily="49" charset="-122"/>
              </a:rPr>
              <a:t>涉及项目方</a:t>
            </a:r>
            <a:r>
              <a:rPr lang="en-US" altLang="zh-CN" sz="2400" b="1" dirty="0">
                <a:solidFill>
                  <a:schemeClr val="accent1"/>
                </a:solidFill>
                <a:latin typeface="黑体" pitchFamily="49" charset="-122"/>
                <a:ea typeface="黑体" pitchFamily="49" charset="-122"/>
              </a:rPr>
              <a:t>175</a:t>
            </a:r>
            <a:r>
              <a:rPr lang="zh-CN" altLang="en-US" sz="2400" b="1" dirty="0">
                <a:solidFill>
                  <a:schemeClr val="accent1"/>
                </a:solidFill>
                <a:latin typeface="黑体" pitchFamily="49" charset="-122"/>
                <a:ea typeface="黑体" pitchFamily="49" charset="-122"/>
              </a:rPr>
              <a:t>家</a:t>
            </a:r>
            <a:endParaRPr lang="en-US" sz="2400" b="1" dirty="0">
              <a:solidFill>
                <a:schemeClr val="accent1"/>
              </a:solidFill>
              <a:latin typeface="黑体" pitchFamily="49" charset="-122"/>
              <a:ea typeface="黑体" pitchFamily="49" charset="-122"/>
            </a:endParaRPr>
          </a:p>
        </p:txBody>
      </p:sp>
      <p:sp>
        <p:nvSpPr>
          <p:cNvPr id="14" name="椭圆 13"/>
          <p:cNvSpPr/>
          <p:nvPr/>
        </p:nvSpPr>
        <p:spPr>
          <a:xfrm>
            <a:off x="9097861" y="2635807"/>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9096375" y="3249785"/>
            <a:ext cx="1816100" cy="685800"/>
          </a:xfrm>
          <a:prstGeom prst="rect">
            <a:avLst/>
          </a:prstGeom>
        </p:spPr>
        <p:txBody>
          <a:bodyPr lIns="0" tIns="0" rIns="0" bIns="0" rtlCol="0" anchor="t"/>
          <a:lstStyle/>
          <a:p>
            <a:pPr algn="ctr">
              <a:lnSpc>
                <a:spcPct val="112500"/>
              </a:lnSpc>
            </a:pPr>
            <a:r>
              <a:rPr lang="en-US" sz="3600" b="1" dirty="0">
                <a:solidFill>
                  <a:srgbClr val="FFFFFF"/>
                </a:solidFill>
                <a:latin typeface="黑体"/>
              </a:rPr>
              <a:t>175</a:t>
            </a:r>
          </a:p>
        </p:txBody>
      </p:sp>
    </p:spTree>
    <p:extLst>
      <p:ext uri="{BB962C8B-B14F-4D97-AF65-F5344CB8AC3E}">
        <p14:creationId xmlns:p14="http://schemas.microsoft.com/office/powerpoint/2010/main" val="5665702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506184" y="323166"/>
            <a:ext cx="644267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“漏洞即挖矿”机制</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38185" y="2225300"/>
            <a:ext cx="8967889" cy="727449"/>
          </a:xfrm>
          <a:prstGeom prst="rect">
            <a:avLst/>
          </a:prstGeom>
        </p:spPr>
        <p:txBody>
          <a:bodyPr lIns="0" tIns="0" rIns="0" bIns="0" rtlCol="0" anchor="t"/>
          <a:lstStyle/>
          <a:p>
            <a:pPr>
              <a:lnSpc>
                <a:spcPct val="112500"/>
              </a:lnSpc>
            </a:pPr>
            <a:r>
              <a:rPr lang="zh-CN" altLang="en-US" sz="2400" b="1" dirty="0">
                <a:solidFill>
                  <a:schemeClr val="accent1"/>
                </a:solidFill>
                <a:latin typeface="黑体" pitchFamily="49" charset="-122"/>
                <a:ea typeface="黑体" pitchFamily="49" charset="-122"/>
              </a:rPr>
              <a:t>每笔悬赏项目，需要存入</a:t>
            </a:r>
            <a:r>
              <a:rPr lang="en-US" altLang="zh-CN" sz="2400" b="1" dirty="0">
                <a:solidFill>
                  <a:schemeClr val="accent2"/>
                </a:solidFill>
                <a:latin typeface="黑体" pitchFamily="49" charset="-122"/>
                <a:ea typeface="黑体" pitchFamily="49" charset="-122"/>
              </a:rPr>
              <a:t>50,000$</a:t>
            </a:r>
            <a:r>
              <a:rPr lang="zh-CN" altLang="en-US" sz="2400" b="1" dirty="0">
                <a:solidFill>
                  <a:schemeClr val="accent2"/>
                </a:solidFill>
                <a:latin typeface="黑体" pitchFamily="49" charset="-122"/>
                <a:ea typeface="黑体" pitchFamily="49" charset="-122"/>
              </a:rPr>
              <a:t>等值</a:t>
            </a:r>
            <a:r>
              <a:rPr lang="zh-CN" altLang="en-US" sz="2400" b="1" dirty="0">
                <a:solidFill>
                  <a:schemeClr val="accent1"/>
                </a:solidFill>
                <a:latin typeface="黑体" pitchFamily="49" charset="-122"/>
                <a:ea typeface="黑体" pitchFamily="49" charset="-122"/>
              </a:rPr>
              <a:t>的</a:t>
            </a:r>
            <a:r>
              <a:rPr lang="en-US" altLang="zh-CN" sz="2400" b="1" dirty="0">
                <a:solidFill>
                  <a:schemeClr val="accent1"/>
                </a:solidFill>
                <a:latin typeface="黑体" pitchFamily="49" charset="-122"/>
                <a:ea typeface="黑体" pitchFamily="49" charset="-122"/>
              </a:rPr>
              <a:t>DVP</a:t>
            </a:r>
            <a:r>
              <a:rPr lang="zh-CN" altLang="en-US" sz="2400" b="1" dirty="0">
                <a:solidFill>
                  <a:schemeClr val="accent1"/>
                </a:solidFill>
                <a:latin typeface="黑体" pitchFamily="49" charset="-122"/>
                <a:ea typeface="黑体" pitchFamily="49" charset="-122"/>
              </a:rPr>
              <a:t>平台保障金</a:t>
            </a:r>
          </a:p>
        </p:txBody>
      </p:sp>
      <p:sp>
        <p:nvSpPr>
          <p:cNvPr id="10" name="TextBox 9"/>
          <p:cNvSpPr txBox="1"/>
          <p:nvPr/>
        </p:nvSpPr>
        <p:spPr>
          <a:xfrm>
            <a:off x="1567330" y="3113550"/>
            <a:ext cx="7529614" cy="533400"/>
          </a:xfrm>
          <a:prstGeom prst="rect">
            <a:avLst/>
          </a:prstGeom>
        </p:spPr>
        <p:txBody>
          <a:bodyPr lIns="0" tIns="0" rIns="0" bIns="0" rtlCol="0" anchor="t"/>
          <a:lstStyle/>
          <a:p>
            <a:pPr>
              <a:lnSpc>
                <a:spcPct val="112500"/>
              </a:lnSpc>
            </a:pPr>
            <a:r>
              <a:rPr lang="zh-CN" altLang="en-US" sz="2800" b="1" dirty="0">
                <a:solidFill>
                  <a:schemeClr val="accent1"/>
                </a:solidFill>
                <a:latin typeface="黑体" pitchFamily="49" charset="-122"/>
                <a:ea typeface="黑体" pitchFamily="49" charset="-122"/>
              </a:rPr>
              <a:t>每笔漏洞支付将回收</a:t>
            </a:r>
            <a:r>
              <a:rPr lang="en-US" altLang="zh-CN" sz="2800" b="1" dirty="0">
                <a:solidFill>
                  <a:schemeClr val="accent2"/>
                </a:solidFill>
                <a:latin typeface="黑体" pitchFamily="49" charset="-122"/>
                <a:ea typeface="黑体" pitchFamily="49" charset="-122"/>
              </a:rPr>
              <a:t>10%</a:t>
            </a:r>
            <a:r>
              <a:rPr lang="zh-CN" altLang="en-US" sz="2800" b="1" dirty="0">
                <a:solidFill>
                  <a:schemeClr val="accent1"/>
                </a:solidFill>
                <a:latin typeface="黑体" pitchFamily="49" charset="-122"/>
                <a:ea typeface="黑体" pitchFamily="49" charset="-122"/>
              </a:rPr>
              <a:t>形成</a:t>
            </a:r>
            <a:r>
              <a:rPr lang="en-US" altLang="zh-CN" sz="2800" b="1" dirty="0">
                <a:solidFill>
                  <a:schemeClr val="accent1"/>
                </a:solidFill>
                <a:latin typeface="黑体" pitchFamily="49" charset="-122"/>
                <a:ea typeface="黑体" pitchFamily="49" charset="-122"/>
              </a:rPr>
              <a:t>DVP</a:t>
            </a:r>
            <a:r>
              <a:rPr lang="zh-CN" altLang="en-US" sz="2800" b="1" dirty="0">
                <a:solidFill>
                  <a:schemeClr val="accent1"/>
                </a:solidFill>
                <a:latin typeface="黑体" pitchFamily="49" charset="-122"/>
                <a:ea typeface="黑体" pitchFamily="49" charset="-122"/>
              </a:rPr>
              <a:t>基金</a:t>
            </a:r>
          </a:p>
        </p:txBody>
      </p:sp>
      <p:sp>
        <p:nvSpPr>
          <p:cNvPr id="12" name="TextBox 11"/>
          <p:cNvSpPr txBox="1"/>
          <p:nvPr/>
        </p:nvSpPr>
        <p:spPr>
          <a:xfrm>
            <a:off x="1567330" y="4099526"/>
            <a:ext cx="9563100" cy="533400"/>
          </a:xfrm>
          <a:prstGeom prst="rect">
            <a:avLst/>
          </a:prstGeom>
        </p:spPr>
        <p:txBody>
          <a:bodyPr lIns="0" tIns="0" rIns="0" bIns="0" rtlCol="0" anchor="t"/>
          <a:lstStyle/>
          <a:p>
            <a:pPr>
              <a:lnSpc>
                <a:spcPct val="112500"/>
              </a:lnSpc>
            </a:pPr>
            <a:r>
              <a:rPr lang="zh-CN" altLang="en-US" sz="2800" b="1" dirty="0">
                <a:solidFill>
                  <a:schemeClr val="accent1"/>
                </a:solidFill>
                <a:latin typeface="黑体" pitchFamily="49" charset="-122"/>
                <a:ea typeface="黑体" pitchFamily="49" charset="-122"/>
              </a:rPr>
              <a:t>企业和“白帽子”之间所持的不同利益</a:t>
            </a:r>
          </a:p>
          <a:p>
            <a:pPr>
              <a:lnSpc>
                <a:spcPct val="112500"/>
              </a:lnSpc>
            </a:pPr>
            <a:endParaRPr lang="zh-CN" altLang="en-US" sz="2800" b="1" dirty="0">
              <a:solidFill>
                <a:schemeClr val="accent1"/>
              </a:solidFill>
              <a:latin typeface="黑体" pitchFamily="49" charset="-122"/>
              <a:ea typeface="黑体" pitchFamily="49" charset="-122"/>
            </a:endParaRPr>
          </a:p>
        </p:txBody>
      </p:sp>
      <p:sp>
        <p:nvSpPr>
          <p:cNvPr id="13" name="TextBox 12"/>
          <p:cNvSpPr txBox="1"/>
          <p:nvPr/>
        </p:nvSpPr>
        <p:spPr>
          <a:xfrm>
            <a:off x="1586380" y="4736726"/>
            <a:ext cx="9982784" cy="940174"/>
          </a:xfrm>
          <a:prstGeom prst="rect">
            <a:avLst/>
          </a:prstGeom>
        </p:spPr>
        <p:txBody>
          <a:bodyPr lIns="0" tIns="0" rIns="0" bIns="0" rtlCol="0" anchor="t"/>
          <a:lstStyle/>
          <a:p>
            <a:pPr marL="285750" indent="-285750">
              <a:lnSpc>
                <a:spcPct val="150000"/>
              </a:lnSpc>
              <a:buFont typeface="Arial" pitchFamily="34" charset="0"/>
              <a:buChar char="•"/>
            </a:pPr>
            <a:r>
              <a:rPr lang="en-US" altLang="zh-CN" dirty="0">
                <a:solidFill>
                  <a:schemeClr val="bg1"/>
                </a:solidFill>
                <a:latin typeface="黑体" pitchFamily="49" charset="-122"/>
                <a:ea typeface="黑体" pitchFamily="49" charset="-122"/>
              </a:rPr>
              <a:t>DVP</a:t>
            </a:r>
            <a:r>
              <a:rPr lang="zh-CN" altLang="en-US" dirty="0">
                <a:solidFill>
                  <a:schemeClr val="bg1"/>
                </a:solidFill>
                <a:latin typeface="黑体" pitchFamily="49" charset="-122"/>
                <a:ea typeface="黑体" pitchFamily="49" charset="-122"/>
              </a:rPr>
              <a:t>基金中当月</a:t>
            </a:r>
            <a:r>
              <a:rPr lang="en-US" altLang="zh-CN" dirty="0">
                <a:solidFill>
                  <a:schemeClr val="bg1"/>
                </a:solidFill>
                <a:latin typeface="黑体" pitchFamily="49" charset="-122"/>
                <a:ea typeface="黑体" pitchFamily="49" charset="-122"/>
              </a:rPr>
              <a:t>80%</a:t>
            </a:r>
            <a:r>
              <a:rPr lang="zh-CN" altLang="en-US" dirty="0">
                <a:solidFill>
                  <a:schemeClr val="bg1"/>
                </a:solidFill>
                <a:latin typeface="黑体" pitchFamily="49" charset="-122"/>
                <a:ea typeface="黑体" pitchFamily="49" charset="-122"/>
              </a:rPr>
              <a:t>用于奖励回馈社区所有持</a:t>
            </a:r>
            <a:r>
              <a:rPr lang="en-US" altLang="zh-CN" dirty="0">
                <a:solidFill>
                  <a:schemeClr val="bg1"/>
                </a:solidFill>
                <a:latin typeface="黑体" pitchFamily="49" charset="-122"/>
                <a:ea typeface="黑体" pitchFamily="49" charset="-122"/>
              </a:rPr>
              <a:t>DVP</a:t>
            </a:r>
            <a:r>
              <a:rPr lang="zh-CN" altLang="en-US" dirty="0">
                <a:solidFill>
                  <a:schemeClr val="bg1"/>
                </a:solidFill>
                <a:latin typeface="黑体" pitchFamily="49" charset="-122"/>
                <a:ea typeface="黑体" pitchFamily="49" charset="-122"/>
              </a:rPr>
              <a:t>用户</a:t>
            </a:r>
          </a:p>
          <a:p>
            <a:pPr marL="285750" indent="-285750">
              <a:lnSpc>
                <a:spcPct val="150000"/>
              </a:lnSpc>
              <a:buFont typeface="Arial" pitchFamily="34" charset="0"/>
              <a:buChar char="•"/>
            </a:pPr>
            <a:r>
              <a:rPr lang="en-US" altLang="zh-CN" dirty="0">
                <a:solidFill>
                  <a:schemeClr val="bg1"/>
                </a:solidFill>
                <a:latin typeface="黑体" pitchFamily="49" charset="-122"/>
                <a:ea typeface="黑体" pitchFamily="49" charset="-122"/>
              </a:rPr>
              <a:t>20%</a:t>
            </a:r>
            <a:r>
              <a:rPr lang="zh-CN" altLang="en-US" dirty="0">
                <a:solidFill>
                  <a:schemeClr val="bg1"/>
                </a:solidFill>
                <a:latin typeface="黑体" pitchFamily="49" charset="-122"/>
                <a:ea typeface="黑体" pitchFamily="49" charset="-122"/>
              </a:rPr>
              <a:t>用于再次奖励平台当月按照漏洞提交数量排名</a:t>
            </a:r>
            <a:r>
              <a:rPr lang="en-US" altLang="zh-CN" dirty="0">
                <a:solidFill>
                  <a:schemeClr val="bg1"/>
                </a:solidFill>
                <a:latin typeface="黑体" pitchFamily="49" charset="-122"/>
                <a:ea typeface="黑体" pitchFamily="49" charset="-122"/>
              </a:rPr>
              <a:t>TOP100</a:t>
            </a:r>
            <a:r>
              <a:rPr lang="zh-CN" altLang="en-US" dirty="0">
                <a:solidFill>
                  <a:schemeClr val="bg1"/>
                </a:solidFill>
                <a:latin typeface="黑体" pitchFamily="49" charset="-122"/>
                <a:ea typeface="黑体" pitchFamily="49" charset="-122"/>
              </a:rPr>
              <a:t>的白帽子用户 </a:t>
            </a:r>
          </a:p>
        </p:txBody>
      </p:sp>
      <p:sp>
        <p:nvSpPr>
          <p:cNvPr id="4" name="燕尾形 3"/>
          <p:cNvSpPr/>
          <p:nvPr/>
        </p:nvSpPr>
        <p:spPr>
          <a:xfrm>
            <a:off x="719426" y="2252754"/>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720970" y="3200250"/>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725828" y="4186226"/>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60579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en-US" altLang="zh-CN" sz="4000" b="1" dirty="0">
                <a:solidFill>
                  <a:schemeClr val="accent1"/>
                </a:solidFill>
                <a:latin typeface="黑体" pitchFamily="49" charset="-122"/>
                <a:ea typeface="黑体" pitchFamily="49" charset="-122"/>
              </a:rPr>
              <a:t>DVP</a:t>
            </a:r>
            <a:r>
              <a:rPr lang="zh-CN" altLang="en-US" sz="4000" b="1" dirty="0">
                <a:solidFill>
                  <a:schemeClr val="accent1"/>
                </a:solidFill>
                <a:latin typeface="黑体" pitchFamily="49" charset="-122"/>
                <a:ea typeface="黑体" pitchFamily="49" charset="-122"/>
              </a:rPr>
              <a:t>基金透明化</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0">
            <a:extLst>
              <a:ext uri="{FF2B5EF4-FFF2-40B4-BE49-F238E27FC236}">
                <a16:creationId xmlns:a16="http://schemas.microsoft.com/office/drawing/2014/main" xmlns="" id="{9715439B-36AB-FA46-B045-1763EBFC5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34" y="1927195"/>
            <a:ext cx="8757743" cy="4943367"/>
          </a:xfrm>
          <a:prstGeom prst="rect">
            <a:avLst/>
          </a:prstGeom>
        </p:spPr>
      </p:pic>
      <p:pic>
        <p:nvPicPr>
          <p:cNvPr id="15" name="Picture 30">
            <a:extLst>
              <a:ext uri="{FF2B5EF4-FFF2-40B4-BE49-F238E27FC236}">
                <a16:creationId xmlns:a16="http://schemas.microsoft.com/office/drawing/2014/main" xmlns="" id="{D083C67A-E566-0646-AC38-AEB2204B9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852" y="5054325"/>
            <a:ext cx="9959969" cy="101613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17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en-US" altLang="zh-CN" sz="4000" b="1" dirty="0">
                <a:solidFill>
                  <a:schemeClr val="accent1"/>
                </a:solidFill>
                <a:latin typeface="黑体" pitchFamily="49" charset="-122"/>
                <a:ea typeface="黑体" pitchFamily="49" charset="-122"/>
              </a:rPr>
              <a:t>DVP Token</a:t>
            </a:r>
          </a:p>
          <a:p>
            <a:pPr>
              <a:lnSpc>
                <a:spcPct val="112500"/>
              </a:lnSpc>
            </a:pPr>
            <a:endParaRPr lang="en-US" altLang="zh-CN"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778120" y="2654299"/>
            <a:ext cx="6652924" cy="1257300"/>
          </a:xfrm>
          <a:prstGeom prst="rect">
            <a:avLst/>
          </a:prstGeom>
        </p:spPr>
        <p:txBody>
          <a:bodyPr lIns="0" tIns="0" rIns="0" bIns="0" rtlCol="0" anchor="t"/>
          <a:lstStyle/>
          <a:p>
            <a:pPr algn="l">
              <a:lnSpc>
                <a:spcPct val="112500"/>
              </a:lnSpc>
            </a:pPr>
            <a:r>
              <a:rPr lang="en-US" dirty="0" err="1">
                <a:solidFill>
                  <a:schemeClr val="accent1"/>
                </a:solidFill>
                <a:latin typeface="黑体"/>
              </a:rPr>
              <a:t>DVP准备制定一套虚拟的积分体系（类似于通证</a:t>
            </a:r>
            <a:r>
              <a:rPr lang="en-US" dirty="0">
                <a:solidFill>
                  <a:schemeClr val="accent1"/>
                </a:solidFill>
                <a:latin typeface="黑体"/>
              </a:rPr>
              <a:t>）。</a:t>
            </a:r>
            <a:r>
              <a:rPr lang="en-US" dirty="0" err="1">
                <a:solidFill>
                  <a:schemeClr val="accent1"/>
                </a:solidFill>
                <a:latin typeface="黑体"/>
              </a:rPr>
              <a:t>这样，白帽子群体就不用针对每一个发起测试邀请的厂商开通不同的钱包地址，同时，厂商也不用每次自己进行不同货币的切换</a:t>
            </a:r>
            <a:r>
              <a:rPr lang="en-US" dirty="0">
                <a:solidFill>
                  <a:schemeClr val="accent1"/>
                </a:solidFill>
                <a:latin typeface="黑体"/>
              </a:rPr>
              <a:t>。</a:t>
            </a:r>
          </a:p>
          <a:p>
            <a:pPr algn="l">
              <a:lnSpc>
                <a:spcPct val="112500"/>
              </a:lnSpc>
            </a:pPr>
            <a:endParaRPr lang="en-US" dirty="0">
              <a:solidFill>
                <a:schemeClr val="accent1"/>
              </a:solidFill>
              <a:latin typeface="黑体"/>
            </a:endParaRPr>
          </a:p>
        </p:txBody>
      </p:sp>
      <p:sp>
        <p:nvSpPr>
          <p:cNvPr id="8" name="TextBox 7"/>
          <p:cNvSpPr txBox="1"/>
          <p:nvPr/>
        </p:nvSpPr>
        <p:spPr>
          <a:xfrm>
            <a:off x="778120" y="4016375"/>
            <a:ext cx="5364228" cy="1317625"/>
          </a:xfrm>
          <a:prstGeom prst="rect">
            <a:avLst/>
          </a:prstGeom>
        </p:spPr>
        <p:txBody>
          <a:bodyPr lIns="0" tIns="0" rIns="0" bIns="0" rtlCol="0" anchor="t"/>
          <a:lstStyle/>
          <a:p>
            <a:pPr algn="l">
              <a:lnSpc>
                <a:spcPct val="112500"/>
              </a:lnSpc>
            </a:pPr>
            <a:r>
              <a:rPr lang="en-US" dirty="0" err="1">
                <a:solidFill>
                  <a:schemeClr val="accent1"/>
                </a:solidFill>
                <a:latin typeface="黑体" pitchFamily="49" charset="-122"/>
                <a:ea typeface="黑体" pitchFamily="49" charset="-122"/>
              </a:rPr>
              <a:t>用途</a:t>
            </a:r>
            <a:endParaRPr lang="en-US" dirty="0">
              <a:solidFill>
                <a:schemeClr val="accent1"/>
              </a:solidFill>
              <a:latin typeface="黑体" pitchFamily="49" charset="-122"/>
              <a:ea typeface="黑体" pitchFamily="49" charset="-122"/>
            </a:endParaRPr>
          </a:p>
          <a:p>
            <a:pPr marL="285750" indent="-285750" algn="l">
              <a:lnSpc>
                <a:spcPct val="112500"/>
              </a:lnSpc>
              <a:buFont typeface="Arial" pitchFamily="34" charset="0"/>
              <a:buChar char="•"/>
            </a:pPr>
            <a:r>
              <a:rPr lang="en-US" sz="1400" dirty="0" err="1">
                <a:solidFill>
                  <a:schemeClr val="bg1"/>
                </a:solidFill>
                <a:latin typeface="黑体" pitchFamily="49" charset="-122"/>
                <a:ea typeface="黑体" pitchFamily="49" charset="-122"/>
              </a:rPr>
              <a:t>用于厂商发布悬赏的押金</a:t>
            </a:r>
            <a:r>
              <a:rPr lang="en-US" sz="1400" dirty="0">
                <a:solidFill>
                  <a:schemeClr val="bg1"/>
                </a:solidFill>
                <a:latin typeface="黑体" pitchFamily="49" charset="-122"/>
                <a:ea typeface="黑体" pitchFamily="49" charset="-122"/>
              </a:rPr>
              <a:t>；</a:t>
            </a:r>
          </a:p>
          <a:p>
            <a:pPr marL="285750" indent="-285750" algn="l">
              <a:lnSpc>
                <a:spcPct val="112500"/>
              </a:lnSpc>
              <a:buFont typeface="Arial" pitchFamily="34" charset="0"/>
              <a:buChar char="•"/>
            </a:pPr>
            <a:r>
              <a:rPr lang="en-US" sz="1400" dirty="0" err="1">
                <a:solidFill>
                  <a:schemeClr val="bg1"/>
                </a:solidFill>
                <a:latin typeface="黑体" pitchFamily="49" charset="-122"/>
                <a:ea typeface="黑体" pitchFamily="49" charset="-122"/>
              </a:rPr>
              <a:t>用于支付漏洞奖励</a:t>
            </a:r>
            <a:r>
              <a:rPr lang="en-US" sz="1400" dirty="0">
                <a:solidFill>
                  <a:schemeClr val="bg1"/>
                </a:solidFill>
                <a:latin typeface="黑体" pitchFamily="49" charset="-122"/>
                <a:ea typeface="黑体" pitchFamily="49" charset="-122"/>
              </a:rPr>
              <a:t>；</a:t>
            </a:r>
          </a:p>
          <a:p>
            <a:pPr marL="285750" indent="-285750" algn="l">
              <a:lnSpc>
                <a:spcPct val="112500"/>
              </a:lnSpc>
              <a:buFont typeface="Arial" pitchFamily="34" charset="0"/>
              <a:buChar char="•"/>
            </a:pPr>
            <a:r>
              <a:rPr lang="en-US" sz="1400" dirty="0" err="1">
                <a:solidFill>
                  <a:schemeClr val="bg1"/>
                </a:solidFill>
                <a:latin typeface="黑体" pitchFamily="49" charset="-122"/>
                <a:ea typeface="黑体" pitchFamily="49" charset="-122"/>
              </a:rPr>
              <a:t>用于维持生态运营，如开发，宣传推广等奖励</a:t>
            </a:r>
            <a:r>
              <a:rPr lang="en-US" sz="1400" dirty="0">
                <a:solidFill>
                  <a:schemeClr val="bg1"/>
                </a:solidFill>
                <a:latin typeface="黑体" pitchFamily="49" charset="-122"/>
                <a:ea typeface="黑体" pitchFamily="49" charset="-122"/>
              </a:rPr>
              <a:t>；</a:t>
            </a:r>
          </a:p>
          <a:p>
            <a:pPr algn="l">
              <a:lnSpc>
                <a:spcPct val="112500"/>
              </a:lnSpc>
            </a:pPr>
            <a:endParaRPr lang="en-US" sz="1600" dirty="0">
              <a:solidFill>
                <a:schemeClr val="bg1"/>
              </a:solidFill>
              <a:latin typeface="黑体" pitchFamily="49" charset="-122"/>
              <a:ea typeface="黑体" pitchFamily="49" charset="-122"/>
            </a:endParaRPr>
          </a:p>
          <a:p>
            <a:pPr algn="l">
              <a:lnSpc>
                <a:spcPct val="112500"/>
              </a:lnSpc>
            </a:pPr>
            <a:endParaRPr lang="en-US" sz="1600" dirty="0">
              <a:solidFill>
                <a:schemeClr val="bg1"/>
              </a:solidFill>
              <a:latin typeface="黑体" pitchFamily="49" charset="-122"/>
              <a:ea typeface="黑体" pitchFamily="49" charset="-122"/>
            </a:endParaRPr>
          </a:p>
        </p:txBody>
      </p:sp>
      <p:graphicFrame>
        <p:nvGraphicFramePr>
          <p:cNvPr id="9" name="图表 8"/>
          <p:cNvGraphicFramePr/>
          <p:nvPr>
            <p:extLst>
              <p:ext uri="{D42A27DB-BD31-4B8C-83A1-F6EECF244321}">
                <p14:modId xmlns:p14="http://schemas.microsoft.com/office/powerpoint/2010/main" val="1333669579"/>
              </p:ext>
            </p:extLst>
          </p:nvPr>
        </p:nvGraphicFramePr>
        <p:xfrm>
          <a:off x="6534522" y="1797050"/>
          <a:ext cx="5552702" cy="44014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65853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核心价值观</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827139" y="1809751"/>
            <a:ext cx="5141381" cy="393700"/>
          </a:xfrm>
          <a:prstGeom prst="rect">
            <a:avLst/>
          </a:prstGeom>
        </p:spPr>
        <p:txBody>
          <a:bodyPr lIns="0" tIns="0" rIns="0" bIns="0" rtlCol="0" anchor="t"/>
          <a:lstStyle/>
          <a:p>
            <a:pPr algn="l">
              <a:lnSpc>
                <a:spcPct val="112500"/>
              </a:lnSpc>
            </a:pPr>
            <a:r>
              <a:rPr lang="en-US" sz="2200" b="1" dirty="0" err="1">
                <a:solidFill>
                  <a:schemeClr val="accent1"/>
                </a:solidFill>
                <a:latin typeface="黑体"/>
              </a:rPr>
              <a:t>DVP遵循严谨，客观，和中立的原则</a:t>
            </a:r>
            <a:endParaRPr lang="en-US" sz="2200" b="1" dirty="0">
              <a:solidFill>
                <a:schemeClr val="accent1"/>
              </a:solidFill>
              <a:latin typeface="黑体"/>
            </a:endParaRPr>
          </a:p>
          <a:p>
            <a:pPr algn="l">
              <a:lnSpc>
                <a:spcPct val="112500"/>
              </a:lnSpc>
            </a:pPr>
            <a:endParaRPr lang="en-US" sz="2200" b="1" dirty="0">
              <a:solidFill>
                <a:schemeClr val="accent1"/>
              </a:solidFill>
              <a:latin typeface="黑体"/>
            </a:endParaRPr>
          </a:p>
        </p:txBody>
      </p:sp>
      <p:sp>
        <p:nvSpPr>
          <p:cNvPr id="11" name="TextBox 10"/>
          <p:cNvSpPr txBox="1"/>
          <p:nvPr/>
        </p:nvSpPr>
        <p:spPr>
          <a:xfrm>
            <a:off x="5835582" y="2317754"/>
            <a:ext cx="5575368" cy="685800"/>
          </a:xfrm>
          <a:prstGeom prst="rect">
            <a:avLst/>
          </a:prstGeom>
        </p:spPr>
        <p:txBody>
          <a:bodyPr lIns="0" tIns="0" rIns="0" bIns="0" rtlCol="0" anchor="t"/>
          <a:lstStyle/>
          <a:p>
            <a:pPr algn="l">
              <a:lnSpc>
                <a:spcPct val="112500"/>
              </a:lnSpc>
            </a:pPr>
            <a:r>
              <a:rPr lang="en-US" sz="1400" dirty="0" err="1">
                <a:solidFill>
                  <a:schemeClr val="bg1"/>
                </a:solidFill>
                <a:latin typeface="黑体"/>
              </a:rPr>
              <a:t>作为安全专家与项目方的核心纽带，为区块链项目方用户搭建高效、透明的安全信息社区</a:t>
            </a: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12" name="TextBox 11"/>
          <p:cNvSpPr txBox="1"/>
          <p:nvPr/>
        </p:nvSpPr>
        <p:spPr>
          <a:xfrm>
            <a:off x="5827139" y="3295651"/>
            <a:ext cx="6616700" cy="419099"/>
          </a:xfrm>
          <a:prstGeom prst="rect">
            <a:avLst/>
          </a:prstGeom>
        </p:spPr>
        <p:txBody>
          <a:bodyPr lIns="0" tIns="0" rIns="0" bIns="0" rtlCol="0" anchor="t"/>
          <a:lstStyle/>
          <a:p>
            <a:pPr algn="l">
              <a:lnSpc>
                <a:spcPct val="112500"/>
              </a:lnSpc>
            </a:pPr>
            <a:r>
              <a:rPr lang="en-US" sz="2200" b="1" dirty="0" err="1">
                <a:solidFill>
                  <a:schemeClr val="accent1"/>
                </a:solidFill>
                <a:latin typeface="黑体"/>
              </a:rPr>
              <a:t>全方位多维度贯彻执行漏洞的负责任披露</a:t>
            </a:r>
            <a:endParaRPr lang="en-US" sz="2200" b="1" dirty="0">
              <a:solidFill>
                <a:schemeClr val="accent1"/>
              </a:solidFill>
              <a:latin typeface="黑体"/>
            </a:endParaRPr>
          </a:p>
          <a:p>
            <a:pPr algn="l">
              <a:lnSpc>
                <a:spcPct val="112500"/>
              </a:lnSpc>
            </a:pPr>
            <a:endParaRPr lang="en-US" sz="2200" b="1" dirty="0">
              <a:solidFill>
                <a:schemeClr val="accent1"/>
              </a:solidFill>
              <a:latin typeface="黑体"/>
            </a:endParaRPr>
          </a:p>
        </p:txBody>
      </p:sp>
      <p:sp>
        <p:nvSpPr>
          <p:cNvPr id="13" name="TextBox 12"/>
          <p:cNvSpPr txBox="1"/>
          <p:nvPr/>
        </p:nvSpPr>
        <p:spPr>
          <a:xfrm>
            <a:off x="5835582" y="3759204"/>
            <a:ext cx="4416426" cy="342900"/>
          </a:xfrm>
          <a:prstGeom prst="rect">
            <a:avLst/>
          </a:prstGeom>
        </p:spPr>
        <p:txBody>
          <a:bodyPr lIns="0" tIns="0" rIns="0" bIns="0" rtlCol="0" anchor="t"/>
          <a:lstStyle/>
          <a:p>
            <a:pPr algn="l">
              <a:lnSpc>
                <a:spcPct val="112500"/>
              </a:lnSpc>
            </a:pPr>
            <a:r>
              <a:rPr lang="en-US" sz="1400" dirty="0" err="1">
                <a:solidFill>
                  <a:schemeClr val="bg1"/>
                </a:solidFill>
                <a:latin typeface="黑体"/>
              </a:rPr>
              <a:t>将漏洞的影响最小化原则，保密性，保证负责任披露</a:t>
            </a: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14" name="TextBox 13"/>
          <p:cNvSpPr txBox="1"/>
          <p:nvPr/>
        </p:nvSpPr>
        <p:spPr>
          <a:xfrm>
            <a:off x="5827139" y="4489452"/>
            <a:ext cx="6307711" cy="336552"/>
          </a:xfrm>
          <a:prstGeom prst="rect">
            <a:avLst/>
          </a:prstGeom>
        </p:spPr>
        <p:txBody>
          <a:bodyPr lIns="0" tIns="0" rIns="0" bIns="0" rtlCol="0" anchor="t"/>
          <a:lstStyle/>
          <a:p>
            <a:pPr algn="l">
              <a:lnSpc>
                <a:spcPct val="112500"/>
              </a:lnSpc>
            </a:pPr>
            <a:r>
              <a:rPr lang="en-US" sz="2200" b="1" dirty="0" err="1">
                <a:solidFill>
                  <a:schemeClr val="accent1"/>
                </a:solidFill>
                <a:latin typeface="黑体"/>
              </a:rPr>
              <a:t>加强现有网络环境的漏洞预警和应急响应机制</a:t>
            </a:r>
            <a:endParaRPr lang="en-US" sz="2200" b="1" dirty="0">
              <a:solidFill>
                <a:schemeClr val="accent1"/>
              </a:solidFill>
              <a:latin typeface="黑体"/>
            </a:endParaRPr>
          </a:p>
          <a:p>
            <a:pPr algn="l">
              <a:lnSpc>
                <a:spcPct val="112500"/>
              </a:lnSpc>
            </a:pPr>
            <a:endParaRPr lang="en-US" sz="2200" b="1" dirty="0">
              <a:solidFill>
                <a:schemeClr val="accent1"/>
              </a:solidFill>
              <a:latin typeface="黑体"/>
            </a:endParaRPr>
          </a:p>
        </p:txBody>
      </p:sp>
      <p:sp>
        <p:nvSpPr>
          <p:cNvPr id="15" name="TextBox 14"/>
          <p:cNvSpPr txBox="1"/>
          <p:nvPr/>
        </p:nvSpPr>
        <p:spPr>
          <a:xfrm>
            <a:off x="5835581" y="4965706"/>
            <a:ext cx="5905501" cy="342900"/>
          </a:xfrm>
          <a:prstGeom prst="rect">
            <a:avLst/>
          </a:prstGeom>
        </p:spPr>
        <p:txBody>
          <a:bodyPr lIns="0" tIns="0" rIns="0" bIns="0" rtlCol="0" anchor="t"/>
          <a:lstStyle/>
          <a:p>
            <a:pPr algn="l">
              <a:lnSpc>
                <a:spcPct val="112500"/>
              </a:lnSpc>
            </a:pPr>
            <a:r>
              <a:rPr lang="en-US" sz="1400" dirty="0" err="1">
                <a:solidFill>
                  <a:schemeClr val="bg1"/>
                </a:solidFill>
                <a:latin typeface="黑体"/>
              </a:rPr>
              <a:t>为企业项目方提供快速，有效的，低成本的安全发现机制</a:t>
            </a: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16" name="TextBox 15"/>
          <p:cNvSpPr txBox="1"/>
          <p:nvPr/>
        </p:nvSpPr>
        <p:spPr>
          <a:xfrm>
            <a:off x="5827139" y="5668485"/>
            <a:ext cx="7924800" cy="285751"/>
          </a:xfrm>
          <a:prstGeom prst="rect">
            <a:avLst/>
          </a:prstGeom>
        </p:spPr>
        <p:txBody>
          <a:bodyPr lIns="0" tIns="0" rIns="0" bIns="0" rtlCol="0" anchor="t"/>
          <a:lstStyle/>
          <a:p>
            <a:pPr algn="l">
              <a:lnSpc>
                <a:spcPct val="112500"/>
              </a:lnSpc>
            </a:pPr>
            <a:r>
              <a:rPr lang="en-US" sz="2200" b="1" dirty="0" err="1">
                <a:solidFill>
                  <a:schemeClr val="accent1"/>
                </a:solidFill>
                <a:latin typeface="黑体"/>
              </a:rPr>
              <a:t>以区块链技术的精神来打造漏洞平台，透明化</a:t>
            </a:r>
            <a:endParaRPr lang="en-US" sz="2200" b="1" dirty="0">
              <a:solidFill>
                <a:schemeClr val="accent1"/>
              </a:solidFill>
              <a:latin typeface="黑体"/>
            </a:endParaRPr>
          </a:p>
          <a:p>
            <a:pPr algn="l">
              <a:lnSpc>
                <a:spcPct val="112500"/>
              </a:lnSpc>
            </a:pPr>
            <a:endParaRPr lang="en-US" sz="2200" b="1" dirty="0">
              <a:solidFill>
                <a:schemeClr val="accent1"/>
              </a:solidFill>
              <a:latin typeface="黑体"/>
            </a:endParaRPr>
          </a:p>
        </p:txBody>
      </p:sp>
      <p:sp>
        <p:nvSpPr>
          <p:cNvPr id="4" name="六边形 3"/>
          <p:cNvSpPr/>
          <p:nvPr/>
        </p:nvSpPr>
        <p:spPr>
          <a:xfrm>
            <a:off x="3696068" y="2873375"/>
            <a:ext cx="1723861" cy="150177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901432" y="3400423"/>
            <a:ext cx="1371600" cy="533400"/>
          </a:xfrm>
          <a:prstGeom prst="rect">
            <a:avLst/>
          </a:prstGeom>
        </p:spPr>
        <p:txBody>
          <a:bodyPr lIns="0" tIns="0" rIns="0" bIns="0" rtlCol="0" anchor="t"/>
          <a:lstStyle/>
          <a:p>
            <a:pPr algn="ctr">
              <a:lnSpc>
                <a:spcPct val="112500"/>
              </a:lnSpc>
            </a:pPr>
            <a:r>
              <a:rPr lang="en-US" sz="2800" b="1" dirty="0" err="1">
                <a:solidFill>
                  <a:srgbClr val="FFFFFF"/>
                </a:solidFill>
                <a:latin typeface="黑体"/>
              </a:rPr>
              <a:t>中立</a:t>
            </a:r>
            <a:endParaRPr lang="en-US" sz="2800" b="1" dirty="0">
              <a:solidFill>
                <a:srgbClr val="FFFFFF"/>
              </a:solidFill>
              <a:latin typeface="黑体"/>
            </a:endParaRPr>
          </a:p>
        </p:txBody>
      </p:sp>
      <p:sp>
        <p:nvSpPr>
          <p:cNvPr id="30" name="六边形 29"/>
          <p:cNvSpPr/>
          <p:nvPr/>
        </p:nvSpPr>
        <p:spPr>
          <a:xfrm>
            <a:off x="2257790" y="3670300"/>
            <a:ext cx="1723861" cy="150177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508037" y="4146548"/>
            <a:ext cx="1371600" cy="533400"/>
          </a:xfrm>
          <a:prstGeom prst="rect">
            <a:avLst/>
          </a:prstGeom>
        </p:spPr>
        <p:txBody>
          <a:bodyPr lIns="0" tIns="0" rIns="0" bIns="0" rtlCol="0" anchor="t"/>
          <a:lstStyle/>
          <a:p>
            <a:pPr algn="ctr">
              <a:lnSpc>
                <a:spcPct val="112500"/>
              </a:lnSpc>
            </a:pPr>
            <a:r>
              <a:rPr lang="zh-CN" altLang="en-US" sz="2800" b="1" dirty="0">
                <a:solidFill>
                  <a:srgbClr val="FFFFFF"/>
                </a:solidFill>
                <a:latin typeface="黑体" pitchFamily="49" charset="-122"/>
                <a:ea typeface="黑体" pitchFamily="49" charset="-122"/>
              </a:rPr>
              <a:t>客观</a:t>
            </a:r>
            <a:endParaRPr lang="en-US" altLang="zh-CN" sz="2800" b="1" dirty="0">
              <a:solidFill>
                <a:srgbClr val="FFFFFF"/>
              </a:solidFill>
              <a:latin typeface="黑体" pitchFamily="49" charset="-122"/>
              <a:ea typeface="黑体" pitchFamily="49" charset="-122"/>
            </a:endParaRPr>
          </a:p>
        </p:txBody>
      </p:sp>
      <p:sp>
        <p:nvSpPr>
          <p:cNvPr id="32" name="六边形 31"/>
          <p:cNvSpPr/>
          <p:nvPr/>
        </p:nvSpPr>
        <p:spPr>
          <a:xfrm>
            <a:off x="2261663" y="2073277"/>
            <a:ext cx="1723861" cy="1501771"/>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2422312" y="2600328"/>
            <a:ext cx="1371600" cy="533400"/>
          </a:xfrm>
          <a:prstGeom prst="rect">
            <a:avLst/>
          </a:prstGeom>
        </p:spPr>
        <p:txBody>
          <a:bodyPr lIns="0" tIns="0" rIns="0" bIns="0" rtlCol="0" anchor="t"/>
          <a:lstStyle/>
          <a:p>
            <a:pPr algn="ctr">
              <a:lnSpc>
                <a:spcPct val="112500"/>
              </a:lnSpc>
            </a:pPr>
            <a:r>
              <a:rPr lang="zh-CN" altLang="en-US" sz="2800" b="1" dirty="0">
                <a:solidFill>
                  <a:srgbClr val="FFFFFF"/>
                </a:solidFill>
                <a:latin typeface="黑体" pitchFamily="49" charset="-122"/>
                <a:ea typeface="黑体" pitchFamily="49" charset="-122"/>
              </a:rPr>
              <a:t>快速</a:t>
            </a:r>
            <a:endParaRPr lang="en-US" altLang="zh-CN" sz="2800" b="1" dirty="0">
              <a:solidFill>
                <a:srgbClr val="FFFFFF"/>
              </a:solidFill>
              <a:latin typeface="黑体" pitchFamily="49" charset="-122"/>
              <a:ea typeface="黑体" pitchFamily="49" charset="-122"/>
            </a:endParaRPr>
          </a:p>
        </p:txBody>
      </p:sp>
      <p:sp>
        <p:nvSpPr>
          <p:cNvPr id="34" name="六边形 33"/>
          <p:cNvSpPr/>
          <p:nvPr/>
        </p:nvSpPr>
        <p:spPr>
          <a:xfrm>
            <a:off x="3697549" y="4465639"/>
            <a:ext cx="1723861" cy="1501771"/>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901432" y="4992209"/>
            <a:ext cx="1371600" cy="533400"/>
          </a:xfrm>
          <a:prstGeom prst="rect">
            <a:avLst/>
          </a:prstGeom>
        </p:spPr>
        <p:txBody>
          <a:bodyPr lIns="0" tIns="0" rIns="0" bIns="0" rtlCol="0" anchor="t"/>
          <a:lstStyle/>
          <a:p>
            <a:pPr algn="ctr">
              <a:lnSpc>
                <a:spcPct val="112500"/>
              </a:lnSpc>
            </a:pPr>
            <a:r>
              <a:rPr lang="zh-CN" altLang="en-US" sz="2800" b="1" dirty="0" smtClean="0">
                <a:solidFill>
                  <a:srgbClr val="FFFFFF"/>
                </a:solidFill>
                <a:latin typeface="黑体" pitchFamily="49" charset="-122"/>
                <a:ea typeface="黑体" pitchFamily="49" charset="-122"/>
              </a:rPr>
              <a:t>透明化</a:t>
            </a:r>
            <a:endParaRPr lang="en-US" altLang="zh-CN" sz="2800" b="1" dirty="0">
              <a:solidFill>
                <a:srgbClr val="FFFFFF"/>
              </a:solidFill>
              <a:latin typeface="黑体" pitchFamily="49" charset="-122"/>
              <a:ea typeface="黑体" pitchFamily="49" charset="-122"/>
            </a:endParaRPr>
          </a:p>
        </p:txBody>
      </p:sp>
      <p:sp>
        <p:nvSpPr>
          <p:cNvPr id="36" name="六边形 35"/>
          <p:cNvSpPr/>
          <p:nvPr/>
        </p:nvSpPr>
        <p:spPr>
          <a:xfrm>
            <a:off x="822276" y="4446120"/>
            <a:ext cx="1723861" cy="1501771"/>
          </a:xfrm>
          <a:prstGeom prst="hexag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995727" y="4992209"/>
            <a:ext cx="1371600" cy="533400"/>
          </a:xfrm>
          <a:prstGeom prst="rect">
            <a:avLst/>
          </a:prstGeom>
        </p:spPr>
        <p:txBody>
          <a:bodyPr lIns="0" tIns="0" rIns="0" bIns="0" rtlCol="0" anchor="t"/>
          <a:lstStyle/>
          <a:p>
            <a:pPr algn="ctr">
              <a:lnSpc>
                <a:spcPct val="112500"/>
              </a:lnSpc>
            </a:pPr>
            <a:r>
              <a:rPr lang="zh-CN" altLang="en-US" sz="2800" b="1" dirty="0" smtClean="0">
                <a:solidFill>
                  <a:srgbClr val="FFFFFF"/>
                </a:solidFill>
                <a:latin typeface="黑体" pitchFamily="49" charset="-122"/>
                <a:ea typeface="黑体" pitchFamily="49" charset="-122"/>
              </a:rPr>
              <a:t>安全</a:t>
            </a:r>
            <a:endParaRPr lang="en-US" altLang="zh-CN" sz="2800" b="1" dirty="0">
              <a:solidFill>
                <a:srgbClr val="FFFFFF"/>
              </a:solidFill>
              <a:latin typeface="黑体" pitchFamily="49" charset="-122"/>
              <a:ea typeface="黑体" pitchFamily="49" charset="-122"/>
            </a:endParaRPr>
          </a:p>
        </p:txBody>
      </p:sp>
      <p:sp>
        <p:nvSpPr>
          <p:cNvPr id="38" name="六边形 37"/>
          <p:cNvSpPr/>
          <p:nvPr/>
        </p:nvSpPr>
        <p:spPr>
          <a:xfrm>
            <a:off x="822276" y="2854326"/>
            <a:ext cx="1723861" cy="1501771"/>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995727" y="3400423"/>
            <a:ext cx="1371600" cy="533400"/>
          </a:xfrm>
          <a:prstGeom prst="rect">
            <a:avLst/>
          </a:prstGeom>
        </p:spPr>
        <p:txBody>
          <a:bodyPr lIns="0" tIns="0" rIns="0" bIns="0" rtlCol="0" anchor="t"/>
          <a:lstStyle/>
          <a:p>
            <a:pPr algn="ctr">
              <a:lnSpc>
                <a:spcPct val="112500"/>
              </a:lnSpc>
            </a:pPr>
            <a:r>
              <a:rPr lang="zh-CN" altLang="en-US" sz="2800" b="1" dirty="0">
                <a:solidFill>
                  <a:srgbClr val="FFFFFF"/>
                </a:solidFill>
                <a:latin typeface="黑体" pitchFamily="49" charset="-122"/>
                <a:ea typeface="黑体" pitchFamily="49" charset="-122"/>
              </a:rPr>
              <a:t>严谨</a:t>
            </a:r>
            <a:endParaRPr lang="en-US" sz="2800" b="1" dirty="0">
              <a:solidFill>
                <a:srgbClr val="FFFFFF"/>
              </a:solidFill>
              <a:latin typeface="黑体" pitchFamily="49" charset="-122"/>
              <a:ea typeface="黑体" pitchFamily="49" charset="-122"/>
            </a:endParaRPr>
          </a:p>
        </p:txBody>
      </p:sp>
    </p:spTree>
    <p:extLst>
      <p:ext uri="{BB962C8B-B14F-4D97-AF65-F5344CB8AC3E}">
        <p14:creationId xmlns:p14="http://schemas.microsoft.com/office/powerpoint/2010/main" val="5887527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团队介绍</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C:\Users\denghuan\Desktop\微信图片_20180602190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123" y="1430471"/>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05150" y="3592646"/>
            <a:ext cx="1279769" cy="533400"/>
          </a:xfrm>
          <a:prstGeom prst="rect">
            <a:avLst/>
          </a:prstGeom>
        </p:spPr>
        <p:txBody>
          <a:bodyPr lIns="0" tIns="0" rIns="0" bIns="0" rtlCol="0" anchor="t"/>
          <a:lstStyle/>
          <a:p>
            <a:pPr algn="l">
              <a:lnSpc>
                <a:spcPct val="112500"/>
              </a:lnSpc>
            </a:pPr>
            <a:r>
              <a:rPr lang="en-US" sz="2800" b="1" dirty="0">
                <a:solidFill>
                  <a:schemeClr val="accent1"/>
                </a:solidFill>
                <a:latin typeface="黑体"/>
              </a:rPr>
              <a:t>BCSEC</a:t>
            </a:r>
          </a:p>
        </p:txBody>
      </p:sp>
      <p:sp>
        <p:nvSpPr>
          <p:cNvPr id="10" name="TextBox 9"/>
          <p:cNvSpPr txBox="1"/>
          <p:nvPr/>
        </p:nvSpPr>
        <p:spPr>
          <a:xfrm>
            <a:off x="806695" y="4130207"/>
            <a:ext cx="4508255" cy="2083570"/>
          </a:xfrm>
          <a:prstGeom prst="rect">
            <a:avLst/>
          </a:prstGeom>
        </p:spPr>
        <p:txBody>
          <a:bodyPr lIns="0" tIns="0" rIns="0" bIns="0" rtlCol="0" anchor="t"/>
          <a:lstStyle/>
          <a:p>
            <a:pPr lvl="0">
              <a:lnSpc>
                <a:spcPct val="125000"/>
              </a:lnSpc>
            </a:pPr>
            <a:r>
              <a:rPr lang="zh-CN" altLang="zh-CN" sz="1200" dirty="0">
                <a:solidFill>
                  <a:schemeClr val="bg1"/>
                </a:solidFill>
                <a:latin typeface="黑体" pitchFamily="49" charset="-122"/>
                <a:ea typeface="黑体" pitchFamily="49" charset="-122"/>
              </a:rPr>
              <a:t>核心创始团队来自于白帽汇安全研究院，运营着超过</a:t>
            </a:r>
            <a:r>
              <a:rPr lang="en-US" altLang="zh-CN" sz="1200" dirty="0">
                <a:solidFill>
                  <a:schemeClr val="bg1"/>
                </a:solidFill>
                <a:latin typeface="黑体" pitchFamily="49" charset="-122"/>
                <a:ea typeface="黑体" pitchFamily="49" charset="-122"/>
              </a:rPr>
              <a:t>2</a:t>
            </a:r>
            <a:r>
              <a:rPr lang="zh-CN" altLang="zh-CN" sz="1200" dirty="0">
                <a:solidFill>
                  <a:schemeClr val="bg1"/>
                </a:solidFill>
                <a:latin typeface="黑体" pitchFamily="49" charset="-122"/>
                <a:ea typeface="黑体" pitchFamily="49" charset="-122"/>
              </a:rPr>
              <a:t>万名白帽子；有行业最大的漏洞平台创办和运营经验；</a:t>
            </a:r>
            <a:r>
              <a:rPr lang="en-US" altLang="zh-CN" sz="1200" dirty="0">
                <a:solidFill>
                  <a:schemeClr val="bg1"/>
                </a:solidFill>
                <a:latin typeface="黑体" pitchFamily="49" charset="-122"/>
                <a:ea typeface="黑体" pitchFamily="49" charset="-122"/>
              </a:rPr>
              <a:t>BCSEC</a:t>
            </a:r>
            <a:r>
              <a:rPr lang="zh-CN" altLang="zh-CN" sz="1200" dirty="0">
                <a:solidFill>
                  <a:schemeClr val="bg1"/>
                </a:solidFill>
                <a:latin typeface="黑体" pitchFamily="49" charset="-122"/>
                <a:ea typeface="黑体" pitchFamily="49" charset="-122"/>
              </a:rPr>
              <a:t>聚焦区块链安全生态，提供区块链行业领先的安全解决方案。关注和研究最前沿的漏洞以及相关安全情报资讯，目前已对数字钱包、交易所、矿池、智能合约等多个应用场景有深厚研究积累，可为区块链社区安全运营提供预警，持续为区块链安全生态提供技术支撑。</a:t>
            </a:r>
            <a:endParaRPr lang="en-US" altLang="zh-CN" sz="1200" dirty="0">
              <a:solidFill>
                <a:schemeClr val="bg1"/>
              </a:solidFill>
              <a:latin typeface="黑体" pitchFamily="49" charset="-122"/>
              <a:ea typeface="黑体" pitchFamily="49" charset="-122"/>
            </a:endParaRPr>
          </a:p>
        </p:txBody>
      </p:sp>
      <p:sp>
        <p:nvSpPr>
          <p:cNvPr id="11" name="TextBox 10"/>
          <p:cNvSpPr txBox="1"/>
          <p:nvPr/>
        </p:nvSpPr>
        <p:spPr>
          <a:xfrm>
            <a:off x="6827285" y="3592646"/>
            <a:ext cx="2514600" cy="533400"/>
          </a:xfrm>
          <a:prstGeom prst="rect">
            <a:avLst/>
          </a:prstGeom>
        </p:spPr>
        <p:txBody>
          <a:bodyPr lIns="0" tIns="0" rIns="0" bIns="0" rtlCol="0" anchor="t"/>
          <a:lstStyle/>
          <a:p>
            <a:pPr>
              <a:lnSpc>
                <a:spcPct val="112500"/>
              </a:lnSpc>
            </a:pPr>
            <a:r>
              <a:rPr lang="en-US" sz="2800" b="1" dirty="0" err="1">
                <a:solidFill>
                  <a:schemeClr val="accent1"/>
                </a:solidFill>
                <a:latin typeface="黑体"/>
              </a:rPr>
              <a:t>PeckShield</a:t>
            </a:r>
            <a:endParaRPr lang="en-US" sz="2800" b="1" dirty="0">
              <a:solidFill>
                <a:schemeClr val="accent1"/>
              </a:solidFill>
              <a:latin typeface="黑体"/>
            </a:endParaRPr>
          </a:p>
        </p:txBody>
      </p:sp>
      <p:sp>
        <p:nvSpPr>
          <p:cNvPr id="12" name="TextBox 11"/>
          <p:cNvSpPr txBox="1"/>
          <p:nvPr/>
        </p:nvSpPr>
        <p:spPr>
          <a:xfrm>
            <a:off x="6838950" y="4130207"/>
            <a:ext cx="4600575" cy="2686538"/>
          </a:xfrm>
          <a:prstGeom prst="rect">
            <a:avLst/>
          </a:prstGeom>
        </p:spPr>
        <p:txBody>
          <a:bodyPr lIns="0" tIns="0" rIns="0" bIns="0" rtlCol="0" anchor="t"/>
          <a:lstStyle/>
          <a:p>
            <a:pPr lvl="0">
              <a:lnSpc>
                <a:spcPct val="125000"/>
              </a:lnSpc>
            </a:pPr>
            <a:r>
              <a:rPr lang="en-US" altLang="zh-CN" sz="1200" dirty="0" err="1">
                <a:solidFill>
                  <a:schemeClr val="bg1"/>
                </a:solidFill>
                <a:latin typeface="黑体" pitchFamily="49" charset="-122"/>
                <a:ea typeface="黑体" pitchFamily="49" charset="-122"/>
              </a:rPr>
              <a:t>PeckShield</a:t>
            </a:r>
            <a:r>
              <a:rPr lang="en-US" altLang="zh-CN" sz="1200" dirty="0">
                <a:solidFill>
                  <a:schemeClr val="bg1"/>
                </a:solidFill>
                <a:latin typeface="黑体" pitchFamily="49" charset="-122"/>
                <a:ea typeface="黑体" pitchFamily="49" charset="-122"/>
              </a:rPr>
              <a:t> (</a:t>
            </a:r>
            <a:r>
              <a:rPr lang="zh-CN" altLang="en-US" sz="1200" dirty="0">
                <a:solidFill>
                  <a:schemeClr val="bg1"/>
                </a:solidFill>
                <a:latin typeface="黑体" pitchFamily="49" charset="-122"/>
                <a:ea typeface="黑体" pitchFamily="49" charset="-122"/>
              </a:rPr>
              <a:t>派盾</a:t>
            </a:r>
            <a:r>
              <a:rPr lang="en-US" altLang="zh-CN" sz="1200" dirty="0">
                <a:solidFill>
                  <a:schemeClr val="bg1"/>
                </a:solidFill>
                <a:latin typeface="黑体" pitchFamily="49" charset="-122"/>
                <a:ea typeface="黑体" pitchFamily="49" charset="-122"/>
              </a:rPr>
              <a:t>) </a:t>
            </a:r>
            <a:r>
              <a:rPr lang="zh-CN" altLang="en-US" sz="1200" dirty="0">
                <a:solidFill>
                  <a:schemeClr val="bg1"/>
                </a:solidFill>
                <a:latin typeface="黑体" pitchFamily="49" charset="-122"/>
                <a:ea typeface="黑体" pitchFamily="49" charset="-122"/>
              </a:rPr>
              <a:t>是面向全球的顶尖区块链安全团队，团队核心成员过去在移动安全方面有深厚的积累，提交过大量高质量的漏洞报告，并多次获得谷歌，高通，三星，华为等厂商致谢及奖金。结合对区块链的系统性理解，以及安全研究方面的丰富经验</a:t>
            </a:r>
            <a:r>
              <a:rPr lang="en-US" altLang="zh-CN" sz="1200" dirty="0">
                <a:solidFill>
                  <a:schemeClr val="bg1"/>
                </a:solidFill>
                <a:latin typeface="黑体" pitchFamily="49" charset="-122"/>
                <a:ea typeface="黑体" pitchFamily="49" charset="-122"/>
              </a:rPr>
              <a:t>, </a:t>
            </a:r>
            <a:r>
              <a:rPr lang="en-US" altLang="zh-CN" sz="1200" dirty="0" err="1">
                <a:solidFill>
                  <a:schemeClr val="bg1"/>
                </a:solidFill>
                <a:latin typeface="黑体" pitchFamily="49" charset="-122"/>
                <a:ea typeface="黑体" pitchFamily="49" charset="-122"/>
              </a:rPr>
              <a:t>PeckShield</a:t>
            </a:r>
            <a:r>
              <a:rPr lang="zh-CN" altLang="en-US" sz="1200" dirty="0">
                <a:solidFill>
                  <a:schemeClr val="bg1"/>
                </a:solidFill>
                <a:latin typeface="黑体" pitchFamily="49" charset="-122"/>
                <a:ea typeface="黑体" pitchFamily="49" charset="-122"/>
              </a:rPr>
              <a:t>团队于近日接连发现并命名了</a:t>
            </a:r>
            <a:r>
              <a:rPr lang="en-US" altLang="zh-CN" sz="1200" dirty="0">
                <a:solidFill>
                  <a:schemeClr val="bg1"/>
                </a:solidFill>
                <a:latin typeface="黑体" pitchFamily="49" charset="-122"/>
                <a:ea typeface="黑体" pitchFamily="49" charset="-122"/>
              </a:rPr>
              <a:t>BEC</a:t>
            </a:r>
            <a:r>
              <a:rPr lang="zh-CN" altLang="en-US" sz="1200" dirty="0">
                <a:solidFill>
                  <a:schemeClr val="bg1"/>
                </a:solidFill>
                <a:latin typeface="黑体" pitchFamily="49" charset="-122"/>
                <a:ea typeface="黑体" pitchFamily="49" charset="-122"/>
              </a:rPr>
              <a:t>、</a:t>
            </a:r>
            <a:r>
              <a:rPr lang="en-US" altLang="zh-CN" sz="1200" dirty="0">
                <a:solidFill>
                  <a:schemeClr val="bg1"/>
                </a:solidFill>
                <a:latin typeface="黑体" pitchFamily="49" charset="-122"/>
                <a:ea typeface="黑体" pitchFamily="49" charset="-122"/>
              </a:rPr>
              <a:t>SMT</a:t>
            </a:r>
            <a:r>
              <a:rPr lang="zh-CN" altLang="en-US" sz="1200" dirty="0">
                <a:solidFill>
                  <a:schemeClr val="bg1"/>
                </a:solidFill>
                <a:latin typeface="黑体" pitchFamily="49" charset="-122"/>
                <a:ea typeface="黑体" pitchFamily="49" charset="-122"/>
              </a:rPr>
              <a:t>、</a:t>
            </a:r>
            <a:r>
              <a:rPr lang="en-US" altLang="zh-CN" sz="1200" dirty="0">
                <a:solidFill>
                  <a:schemeClr val="bg1"/>
                </a:solidFill>
                <a:latin typeface="黑体" pitchFamily="49" charset="-122"/>
                <a:ea typeface="黑体" pitchFamily="49" charset="-122"/>
              </a:rPr>
              <a:t>EDU</a:t>
            </a:r>
            <a:r>
              <a:rPr lang="zh-CN" altLang="en-US" sz="1200" dirty="0">
                <a:solidFill>
                  <a:schemeClr val="bg1"/>
                </a:solidFill>
                <a:latin typeface="黑体" pitchFamily="49" charset="-122"/>
                <a:ea typeface="黑体" pitchFamily="49" charset="-122"/>
              </a:rPr>
              <a:t>等项目的安全漏洞，这些漏洞一旦被利用，往往会造成直接的、巨大的经济损失。</a:t>
            </a:r>
            <a:r>
              <a:rPr lang="en-US" altLang="zh-CN" sz="1200" dirty="0" err="1">
                <a:solidFill>
                  <a:schemeClr val="bg1"/>
                </a:solidFill>
                <a:latin typeface="黑体" pitchFamily="49" charset="-122"/>
                <a:ea typeface="黑体" pitchFamily="49" charset="-122"/>
              </a:rPr>
              <a:t>PeckShield</a:t>
            </a:r>
            <a:r>
              <a:rPr lang="zh-CN" altLang="en-US" sz="1200" dirty="0">
                <a:solidFill>
                  <a:schemeClr val="bg1"/>
                </a:solidFill>
                <a:latin typeface="黑体" pitchFamily="49" charset="-122"/>
                <a:ea typeface="黑体" pitchFamily="49" charset="-122"/>
              </a:rPr>
              <a:t>团队承袭着以往白帽黑客的背景，协助厂商鉴别风险、解决问题，并通过各种漏洞的曝光，提升区块链整体的安全意识，共同构建更好的区块链生态。</a:t>
            </a:r>
          </a:p>
        </p:txBody>
      </p:sp>
      <p:pic>
        <p:nvPicPr>
          <p:cNvPr id="1026" name="Picture 2" descr="C:\Users\bmh\Desktop\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671" y="1860683"/>
            <a:ext cx="3698875" cy="11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913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zh-CN" altLang="en-US" sz="4000" b="1" dirty="0" smtClean="0">
                <a:solidFill>
                  <a:schemeClr val="accent1"/>
                </a:solidFill>
                <a:latin typeface="黑体" pitchFamily="49" charset="-122"/>
                <a:ea typeface="黑体" pitchFamily="49" charset="-122"/>
              </a:rPr>
              <a:t>运营团队</a:t>
            </a: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表格 12"/>
          <p:cNvGraphicFramePr>
            <a:graphicFrameLocks noGrp="1"/>
          </p:cNvGraphicFramePr>
          <p:nvPr>
            <p:extLst>
              <p:ext uri="{D42A27DB-BD31-4B8C-83A1-F6EECF244321}">
                <p14:modId xmlns:p14="http://schemas.microsoft.com/office/powerpoint/2010/main" val="657632422"/>
              </p:ext>
            </p:extLst>
          </p:nvPr>
        </p:nvGraphicFramePr>
        <p:xfrm>
          <a:off x="730495" y="1902268"/>
          <a:ext cx="10800000" cy="4184585"/>
        </p:xfrm>
        <a:graphic>
          <a:graphicData uri="http://schemas.openxmlformats.org/drawingml/2006/table">
            <a:tbl>
              <a:tblPr firstRow="1" firstCol="1" bandRow="1">
                <a:tableStyleId>{35758FB7-9AC5-4552-8A53-C91805E547FA}</a:tableStyleId>
              </a:tblPr>
              <a:tblGrid>
                <a:gridCol w="2228155">
                  <a:extLst>
                    <a:ext uri="{9D8B030D-6E8A-4147-A177-3AD203B41FA5}">
                      <a16:colId xmlns:a16="http://schemas.microsoft.com/office/drawing/2014/main" xmlns="" val="20000"/>
                    </a:ext>
                  </a:extLst>
                </a:gridCol>
                <a:gridCol w="8571845">
                  <a:extLst>
                    <a:ext uri="{9D8B030D-6E8A-4147-A177-3AD203B41FA5}">
                      <a16:colId xmlns:a16="http://schemas.microsoft.com/office/drawing/2014/main" xmlns="" val="20001"/>
                    </a:ext>
                  </a:extLst>
                </a:gridCol>
              </a:tblGrid>
              <a:tr h="479877">
                <a:tc>
                  <a:txBody>
                    <a:bodyPr/>
                    <a:lstStyle/>
                    <a:p>
                      <a:pPr algn="just">
                        <a:lnSpc>
                          <a:spcPct val="150000"/>
                        </a:lnSpc>
                        <a:spcAft>
                          <a:spcPts val="0"/>
                        </a:spcAft>
                      </a:pPr>
                      <a:r>
                        <a:rPr lang="zh-CN" sz="1300" kern="100" dirty="0">
                          <a:effectLst/>
                          <a:latin typeface="黑体" pitchFamily="49" charset="-122"/>
                          <a:ea typeface="黑体" pitchFamily="49" charset="-122"/>
                        </a:rPr>
                        <a:t>姓名</a:t>
                      </a:r>
                      <a:endParaRPr lang="zh-CN" sz="1300" kern="100" dirty="0">
                        <a:solidFill>
                          <a:schemeClr val="accent1"/>
                        </a:solidFill>
                        <a:effectLst/>
                        <a:latin typeface="黑体" pitchFamily="49" charset="-122"/>
                        <a:ea typeface="黑体" pitchFamily="49" charset="-122"/>
                        <a:cs typeface="Times New Roman"/>
                      </a:endParaRPr>
                    </a:p>
                  </a:txBody>
                  <a:tcPr marL="57168" marR="57168" marT="0" marB="0"/>
                </a:tc>
                <a:tc>
                  <a:txBody>
                    <a:bodyPr/>
                    <a:lstStyle/>
                    <a:p>
                      <a:pPr algn="just">
                        <a:lnSpc>
                          <a:spcPct val="150000"/>
                        </a:lnSpc>
                        <a:spcAft>
                          <a:spcPts val="0"/>
                        </a:spcAft>
                      </a:pPr>
                      <a:r>
                        <a:rPr lang="zh-CN" sz="1300" kern="100" dirty="0">
                          <a:effectLst/>
                          <a:latin typeface="黑体" pitchFamily="49" charset="-122"/>
                          <a:ea typeface="黑体" pitchFamily="49" charset="-122"/>
                        </a:rPr>
                        <a:t>简介</a:t>
                      </a:r>
                      <a:endParaRPr lang="zh-CN" sz="1300" kern="100" dirty="0">
                        <a:solidFill>
                          <a:schemeClr val="accent1"/>
                        </a:solidFill>
                        <a:effectLst/>
                        <a:latin typeface="黑体" pitchFamily="49" charset="-122"/>
                        <a:ea typeface="黑体" pitchFamily="49" charset="-122"/>
                        <a:cs typeface="Times New Roman"/>
                      </a:endParaRPr>
                    </a:p>
                  </a:txBody>
                  <a:tcPr marL="57168" marR="57168" marT="0" marB="0"/>
                </a:tc>
                <a:extLst>
                  <a:ext uri="{0D108BD9-81ED-4DB2-BD59-A6C34878D82A}">
                    <a16:rowId xmlns:a16="http://schemas.microsoft.com/office/drawing/2014/main" xmlns="" val="10000"/>
                  </a:ext>
                </a:extLst>
              </a:tr>
              <a:tr h="1808855">
                <a:tc>
                  <a:txBody>
                    <a:bodyPr/>
                    <a:lstStyle/>
                    <a:p>
                      <a:pPr algn="ctr">
                        <a:lnSpc>
                          <a:spcPct val="150000"/>
                        </a:lnSpc>
                        <a:spcAft>
                          <a:spcPts val="0"/>
                        </a:spcAft>
                      </a:pPr>
                      <a:r>
                        <a:rPr lang="zh-CN" altLang="en-US" sz="2300" kern="100" dirty="0" smtClean="0">
                          <a:solidFill>
                            <a:schemeClr val="dk1"/>
                          </a:solidFill>
                          <a:effectLst/>
                          <a:latin typeface="黑体" pitchFamily="49" charset="-122"/>
                          <a:ea typeface="黑体" pitchFamily="49" charset="-122"/>
                          <a:cs typeface="+mn-cs"/>
                        </a:rPr>
                        <a:t>吴家志</a:t>
                      </a:r>
                      <a:endParaRPr lang="zh-CN" sz="2300" kern="100" dirty="0">
                        <a:solidFill>
                          <a:schemeClr val="accent1"/>
                        </a:solidFill>
                        <a:effectLst/>
                        <a:latin typeface="黑体" pitchFamily="49" charset="-122"/>
                        <a:ea typeface="黑体" pitchFamily="49" charset="-122"/>
                        <a:cs typeface="Times New Roman"/>
                      </a:endParaRPr>
                    </a:p>
                  </a:txBody>
                  <a:tcPr marL="57168" marR="57168" marT="0" marB="0" anchor="ctr"/>
                </a:tc>
                <a:tc>
                  <a:txBody>
                    <a:bodyPr/>
                    <a:lstStyle/>
                    <a:p>
                      <a:pPr algn="just">
                        <a:lnSpc>
                          <a:spcPct val="115000"/>
                        </a:lnSpc>
                        <a:spcAft>
                          <a:spcPts val="0"/>
                        </a:spcAft>
                      </a:pPr>
                      <a:r>
                        <a:rPr lang="zh-CN" altLang="en-US" sz="1200" kern="100" dirty="0" smtClean="0">
                          <a:effectLst/>
                          <a:latin typeface="黑体" pitchFamily="49" charset="-122"/>
                          <a:ea typeface="黑体" pitchFamily="49" charset="-122"/>
                        </a:rPr>
                        <a:t>中国台湾，于</a:t>
                      </a:r>
                      <a:r>
                        <a:rPr lang="en-US" altLang="zh-CN" sz="1200" kern="100" dirty="0" smtClean="0">
                          <a:effectLst/>
                          <a:latin typeface="黑体" pitchFamily="49" charset="-122"/>
                          <a:ea typeface="黑体" pitchFamily="49" charset="-122"/>
                        </a:rPr>
                        <a:t>2015</a:t>
                      </a:r>
                      <a:r>
                        <a:rPr lang="zh-CN" altLang="en-US" sz="1200" kern="100" dirty="0" smtClean="0">
                          <a:effectLst/>
                          <a:latin typeface="黑体" pitchFamily="49" charset="-122"/>
                          <a:ea typeface="黑体" pitchFamily="49" charset="-122"/>
                        </a:rPr>
                        <a:t>年毕业于美国北卡州立大学计算机系并获得博士学位</a:t>
                      </a:r>
                    </a:p>
                    <a:p>
                      <a:pPr algn="just">
                        <a:lnSpc>
                          <a:spcPct val="115000"/>
                        </a:lnSpc>
                        <a:spcAft>
                          <a:spcPts val="0"/>
                        </a:spcAft>
                      </a:pPr>
                      <a:r>
                        <a:rPr lang="zh-CN" altLang="en-US" sz="1200" kern="100" dirty="0" smtClean="0">
                          <a:effectLst/>
                          <a:latin typeface="黑体" pitchFamily="49" charset="-122"/>
                          <a:ea typeface="黑体" pitchFamily="49" charset="-122"/>
                        </a:rPr>
                        <a:t>原</a:t>
                      </a:r>
                      <a:r>
                        <a:rPr lang="en-US" altLang="zh-CN" sz="1200" kern="100" dirty="0" smtClean="0">
                          <a:effectLst/>
                          <a:latin typeface="黑体" pitchFamily="49" charset="-122"/>
                          <a:ea typeface="黑体" pitchFamily="49" charset="-122"/>
                        </a:rPr>
                        <a:t>360</a:t>
                      </a:r>
                      <a:r>
                        <a:rPr lang="zh-CN" altLang="en-US" sz="1200" kern="100" dirty="0" smtClean="0">
                          <a:effectLst/>
                          <a:latin typeface="黑体" pitchFamily="49" charset="-122"/>
                          <a:ea typeface="黑体" pitchFamily="49" charset="-122"/>
                        </a:rPr>
                        <a:t>超级</a:t>
                      </a:r>
                      <a:r>
                        <a:rPr lang="en-US" altLang="zh-CN" sz="1200" kern="100" dirty="0" smtClean="0">
                          <a:effectLst/>
                          <a:latin typeface="黑体" pitchFamily="49" charset="-122"/>
                          <a:ea typeface="黑体" pitchFamily="49" charset="-122"/>
                        </a:rPr>
                        <a:t>ROOT</a:t>
                      </a:r>
                      <a:r>
                        <a:rPr lang="zh-CN" altLang="en-US" sz="1200" kern="100" dirty="0" smtClean="0">
                          <a:effectLst/>
                          <a:latin typeface="黑体" pitchFamily="49" charset="-122"/>
                          <a:ea typeface="黑体" pitchFamily="49" charset="-122"/>
                        </a:rPr>
                        <a:t>产品负责人</a:t>
                      </a:r>
                    </a:p>
                    <a:p>
                      <a:pPr algn="just">
                        <a:lnSpc>
                          <a:spcPct val="115000"/>
                        </a:lnSpc>
                        <a:spcAft>
                          <a:spcPts val="0"/>
                        </a:spcAft>
                      </a:pPr>
                      <a:r>
                        <a:rPr lang="zh-CN" altLang="en-US" sz="1200" kern="100" dirty="0" smtClean="0">
                          <a:effectLst/>
                          <a:latin typeface="黑体" pitchFamily="49" charset="-122"/>
                          <a:ea typeface="黑体" pitchFamily="49" charset="-122"/>
                        </a:rPr>
                        <a:t>原</a:t>
                      </a:r>
                      <a:r>
                        <a:rPr lang="en-US" altLang="zh-CN" sz="1200" kern="100" dirty="0" smtClean="0">
                          <a:effectLst/>
                          <a:latin typeface="黑体" pitchFamily="49" charset="-122"/>
                          <a:ea typeface="黑体" pitchFamily="49" charset="-122"/>
                        </a:rPr>
                        <a:t>360 C0RE Team </a:t>
                      </a:r>
                      <a:r>
                        <a:rPr lang="zh-CN" altLang="en-US" sz="1200" kern="100" dirty="0" smtClean="0">
                          <a:effectLst/>
                          <a:latin typeface="黑体" pitchFamily="49" charset="-122"/>
                          <a:ea typeface="黑体" pitchFamily="49" charset="-122"/>
                        </a:rPr>
                        <a:t>团队负责人</a:t>
                      </a:r>
                    </a:p>
                    <a:p>
                      <a:pPr algn="just">
                        <a:lnSpc>
                          <a:spcPct val="115000"/>
                        </a:lnSpc>
                        <a:spcAft>
                          <a:spcPts val="0"/>
                        </a:spcAft>
                      </a:pPr>
                      <a:r>
                        <a:rPr lang="zh-CN" altLang="en-US" sz="1200" kern="100" dirty="0" smtClean="0">
                          <a:effectLst/>
                          <a:latin typeface="黑体" pitchFamily="49" charset="-122"/>
                          <a:ea typeface="黑体" pitchFamily="49" charset="-122"/>
                        </a:rPr>
                        <a:t>内核安全专家，曾发现多个有重大影响的安全漏洞，并多次荣获谷歌、高通等厂商的致谢</a:t>
                      </a:r>
                    </a:p>
                    <a:p>
                      <a:pPr algn="just">
                        <a:lnSpc>
                          <a:spcPct val="115000"/>
                        </a:lnSpc>
                        <a:spcAft>
                          <a:spcPts val="0"/>
                        </a:spcAft>
                      </a:pPr>
                      <a:r>
                        <a:rPr lang="zh-CN" altLang="en-US" sz="1200" kern="100" dirty="0" smtClean="0">
                          <a:effectLst/>
                          <a:latin typeface="黑体" pitchFamily="49" charset="-122"/>
                          <a:ea typeface="黑体" pitchFamily="49" charset="-122"/>
                        </a:rPr>
                        <a:t>目前专注于区块链智能合约安全及数据分析。</a:t>
                      </a:r>
                    </a:p>
                  </a:txBody>
                  <a:tcPr marL="57168" marR="57168" marT="0" marB="0" anchor="ctr"/>
                </a:tc>
                <a:extLst>
                  <a:ext uri="{0D108BD9-81ED-4DB2-BD59-A6C34878D82A}">
                    <a16:rowId xmlns:a16="http://schemas.microsoft.com/office/drawing/2014/main" xmlns="" val="10001"/>
                  </a:ext>
                </a:extLst>
              </a:tr>
              <a:tr h="1895853">
                <a:tc>
                  <a:txBody>
                    <a:bodyPr/>
                    <a:lstStyle/>
                    <a:p>
                      <a:pPr algn="ctr">
                        <a:lnSpc>
                          <a:spcPct val="150000"/>
                        </a:lnSpc>
                        <a:spcAft>
                          <a:spcPts val="0"/>
                        </a:spcAft>
                      </a:pPr>
                      <a:r>
                        <a:rPr lang="zh-CN" altLang="en-US" sz="2300" kern="100" dirty="0" smtClean="0">
                          <a:solidFill>
                            <a:schemeClr val="dk1"/>
                          </a:solidFill>
                          <a:effectLst/>
                          <a:latin typeface="黑体" pitchFamily="49" charset="-122"/>
                          <a:ea typeface="黑体" pitchFamily="49" charset="-122"/>
                          <a:cs typeface="+mn-cs"/>
                        </a:rPr>
                        <a:t>邓焕</a:t>
                      </a:r>
                      <a:endParaRPr lang="zh-CN" sz="2300" kern="100" dirty="0">
                        <a:solidFill>
                          <a:schemeClr val="accent1"/>
                        </a:solidFill>
                        <a:effectLst/>
                        <a:latin typeface="黑体" pitchFamily="49" charset="-122"/>
                        <a:ea typeface="黑体" pitchFamily="49" charset="-122"/>
                        <a:cs typeface="Times New Roman"/>
                      </a:endParaRPr>
                    </a:p>
                  </a:txBody>
                  <a:tcPr marL="57168" marR="57168" marT="0" marB="0" anchor="ctr">
                    <a:solidFill>
                      <a:schemeClr val="accent1">
                        <a:lumMod val="40000"/>
                        <a:lumOff val="60000"/>
                      </a:schemeClr>
                    </a:solidFill>
                  </a:tcPr>
                </a:tc>
                <a:tc>
                  <a:txBody>
                    <a:bodyPr/>
                    <a:lstStyle/>
                    <a:p>
                      <a:pPr algn="just">
                        <a:lnSpc>
                          <a:spcPct val="115000"/>
                        </a:lnSpc>
                        <a:spcAft>
                          <a:spcPts val="0"/>
                        </a:spcAft>
                      </a:pPr>
                      <a:r>
                        <a:rPr lang="zh-CN" altLang="en-US" sz="1200" kern="100" dirty="0" smtClean="0">
                          <a:effectLst/>
                          <a:latin typeface="黑体" pitchFamily="49" charset="-122"/>
                          <a:ea typeface="黑体" pitchFamily="49" charset="-122"/>
                        </a:rPr>
                        <a:t>华顺信安联合创始人</a:t>
                      </a:r>
                    </a:p>
                    <a:p>
                      <a:pPr algn="just">
                        <a:lnSpc>
                          <a:spcPct val="115000"/>
                        </a:lnSpc>
                        <a:spcAft>
                          <a:spcPts val="0"/>
                        </a:spcAft>
                      </a:pPr>
                      <a:r>
                        <a:rPr lang="zh-CN" altLang="en-US" sz="1200" kern="100" dirty="0" smtClean="0">
                          <a:effectLst/>
                          <a:latin typeface="黑体" pitchFamily="49" charset="-122"/>
                          <a:ea typeface="黑体" pitchFamily="49" charset="-122"/>
                        </a:rPr>
                        <a:t>白帽汇安全研究院负责人</a:t>
                      </a:r>
                    </a:p>
                    <a:p>
                      <a:pPr algn="just">
                        <a:lnSpc>
                          <a:spcPct val="115000"/>
                        </a:lnSpc>
                        <a:spcAft>
                          <a:spcPts val="0"/>
                        </a:spcAft>
                      </a:pPr>
                      <a:r>
                        <a:rPr lang="zh-CN" altLang="en-US" sz="1200" kern="100" dirty="0" smtClean="0">
                          <a:effectLst/>
                          <a:latin typeface="黑体" pitchFamily="49" charset="-122"/>
                          <a:ea typeface="黑体" pitchFamily="49" charset="-122"/>
                        </a:rPr>
                        <a:t>前</a:t>
                      </a:r>
                      <a:r>
                        <a:rPr lang="en-US" altLang="zh-CN" sz="1200" kern="100" dirty="0" smtClean="0">
                          <a:effectLst/>
                          <a:latin typeface="黑体" pitchFamily="49" charset="-122"/>
                          <a:ea typeface="黑体" pitchFamily="49" charset="-122"/>
                        </a:rPr>
                        <a:t>360</a:t>
                      </a:r>
                      <a:r>
                        <a:rPr lang="zh-CN" altLang="en-US" sz="1200" kern="100" dirty="0" smtClean="0">
                          <a:effectLst/>
                          <a:latin typeface="黑体" pitchFamily="49" charset="-122"/>
                          <a:ea typeface="黑体" pitchFamily="49" charset="-122"/>
                        </a:rPr>
                        <a:t>高级安全研究员，目前主要关注研究网络攻防，威胁情报，区块链安全等新兴领域。</a:t>
                      </a:r>
                    </a:p>
                  </a:txBody>
                  <a:tcPr marL="57168" marR="57168" marT="0" marB="0" anchor="ctr">
                    <a:solidFill>
                      <a:schemeClr val="accent1">
                        <a:lumMod val="40000"/>
                        <a:lumOff val="6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455156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719426" y="323166"/>
            <a:ext cx="6442670" cy="914400"/>
          </a:xfrm>
          <a:prstGeom prst="rect">
            <a:avLst/>
          </a:prstGeom>
        </p:spPr>
        <p:txBody>
          <a:bodyPr lIns="0" tIns="0" rIns="0" bIns="0" rtlCol="0" anchor="t"/>
          <a:lstStyle/>
          <a:p>
            <a:pPr>
              <a:lnSpc>
                <a:spcPct val="112500"/>
              </a:lnSpc>
            </a:pPr>
            <a:r>
              <a:rPr lang="zh-CN" altLang="en-US" sz="4000" b="1" dirty="0" smtClean="0">
                <a:solidFill>
                  <a:schemeClr val="accent1"/>
                </a:solidFill>
                <a:latin typeface="黑体" pitchFamily="49" charset="-122"/>
                <a:ea typeface="黑体" pitchFamily="49" charset="-122"/>
              </a:rPr>
              <a:t>团队</a:t>
            </a:r>
            <a:r>
              <a:rPr lang="zh-CN" altLang="en-US" sz="4000" b="1" dirty="0">
                <a:solidFill>
                  <a:schemeClr val="accent1"/>
                </a:solidFill>
                <a:latin typeface="黑体" pitchFamily="49" charset="-122"/>
                <a:ea typeface="黑体" pitchFamily="49" charset="-122"/>
              </a:rPr>
              <a:t>顾问</a:t>
            </a:r>
          </a:p>
          <a:p>
            <a:pPr>
              <a:lnSpc>
                <a:spcPct val="112500"/>
              </a:lnSpc>
            </a:pPr>
            <a:endParaRPr lang="zh-CN" altLang="en-US" sz="4000" b="1" dirty="0">
              <a:solidFill>
                <a:schemeClr val="accent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3497086082"/>
              </p:ext>
            </p:extLst>
          </p:nvPr>
        </p:nvGraphicFramePr>
        <p:xfrm>
          <a:off x="730495" y="1902268"/>
          <a:ext cx="10800000" cy="4382867"/>
        </p:xfrm>
        <a:graphic>
          <a:graphicData uri="http://schemas.openxmlformats.org/drawingml/2006/table">
            <a:tbl>
              <a:tblPr firstRow="1" firstCol="1" bandRow="1">
                <a:tableStyleId>{35758FB7-9AC5-4552-8A53-C91805E547FA}</a:tableStyleId>
              </a:tblPr>
              <a:tblGrid>
                <a:gridCol w="2228155">
                  <a:extLst>
                    <a:ext uri="{9D8B030D-6E8A-4147-A177-3AD203B41FA5}">
                      <a16:colId xmlns:a16="http://schemas.microsoft.com/office/drawing/2014/main" xmlns="" val="20000"/>
                    </a:ext>
                  </a:extLst>
                </a:gridCol>
                <a:gridCol w="8571845">
                  <a:extLst>
                    <a:ext uri="{9D8B030D-6E8A-4147-A177-3AD203B41FA5}">
                      <a16:colId xmlns:a16="http://schemas.microsoft.com/office/drawing/2014/main" xmlns="" val="20001"/>
                    </a:ext>
                  </a:extLst>
                </a:gridCol>
              </a:tblGrid>
              <a:tr h="359438">
                <a:tc>
                  <a:txBody>
                    <a:bodyPr/>
                    <a:lstStyle/>
                    <a:p>
                      <a:pPr algn="just">
                        <a:lnSpc>
                          <a:spcPct val="150000"/>
                        </a:lnSpc>
                        <a:spcAft>
                          <a:spcPts val="0"/>
                        </a:spcAft>
                      </a:pPr>
                      <a:r>
                        <a:rPr lang="zh-CN" sz="1300" kern="100" dirty="0">
                          <a:effectLst/>
                          <a:latin typeface="黑体" pitchFamily="49" charset="-122"/>
                          <a:ea typeface="黑体" pitchFamily="49" charset="-122"/>
                        </a:rPr>
                        <a:t>姓名</a:t>
                      </a:r>
                      <a:endParaRPr lang="zh-CN" sz="1300" kern="100" dirty="0">
                        <a:solidFill>
                          <a:schemeClr val="accent1"/>
                        </a:solidFill>
                        <a:effectLst/>
                        <a:latin typeface="黑体" pitchFamily="49" charset="-122"/>
                        <a:ea typeface="黑体" pitchFamily="49" charset="-122"/>
                        <a:cs typeface="Times New Roman"/>
                      </a:endParaRPr>
                    </a:p>
                  </a:txBody>
                  <a:tcPr marL="57168" marR="57168" marT="0" marB="0"/>
                </a:tc>
                <a:tc>
                  <a:txBody>
                    <a:bodyPr/>
                    <a:lstStyle/>
                    <a:p>
                      <a:pPr algn="just">
                        <a:lnSpc>
                          <a:spcPct val="150000"/>
                        </a:lnSpc>
                        <a:spcAft>
                          <a:spcPts val="0"/>
                        </a:spcAft>
                      </a:pPr>
                      <a:r>
                        <a:rPr lang="zh-CN" sz="1300" kern="100" dirty="0">
                          <a:effectLst/>
                          <a:latin typeface="黑体" pitchFamily="49" charset="-122"/>
                          <a:ea typeface="黑体" pitchFamily="49" charset="-122"/>
                        </a:rPr>
                        <a:t>简介</a:t>
                      </a:r>
                      <a:endParaRPr lang="zh-CN" sz="1300" kern="100" dirty="0">
                        <a:solidFill>
                          <a:schemeClr val="accent1"/>
                        </a:solidFill>
                        <a:effectLst/>
                        <a:latin typeface="黑体" pitchFamily="49" charset="-122"/>
                        <a:ea typeface="黑体" pitchFamily="49" charset="-122"/>
                        <a:cs typeface="Times New Roman"/>
                      </a:endParaRPr>
                    </a:p>
                  </a:txBody>
                  <a:tcPr marL="57168" marR="57168" marT="0" marB="0"/>
                </a:tc>
                <a:extLst>
                  <a:ext uri="{0D108BD9-81ED-4DB2-BD59-A6C34878D82A}">
                    <a16:rowId xmlns:a16="http://schemas.microsoft.com/office/drawing/2014/main" xmlns="" val="10000"/>
                  </a:ext>
                </a:extLst>
              </a:tr>
              <a:tr h="1183361">
                <a:tc>
                  <a:txBody>
                    <a:bodyPr/>
                    <a:lstStyle/>
                    <a:p>
                      <a:pPr algn="ctr">
                        <a:lnSpc>
                          <a:spcPct val="150000"/>
                        </a:lnSpc>
                        <a:spcAft>
                          <a:spcPts val="0"/>
                        </a:spcAft>
                      </a:pPr>
                      <a:r>
                        <a:rPr lang="zh-CN" sz="2300" kern="100" dirty="0" smtClean="0">
                          <a:effectLst/>
                          <a:latin typeface="黑体" pitchFamily="49" charset="-122"/>
                          <a:ea typeface="黑体" pitchFamily="49" charset="-122"/>
                        </a:rPr>
                        <a:t>赵</a:t>
                      </a:r>
                      <a:r>
                        <a:rPr lang="zh-CN" sz="2300" kern="100" dirty="0">
                          <a:effectLst/>
                          <a:latin typeface="黑体" pitchFamily="49" charset="-122"/>
                          <a:ea typeface="黑体" pitchFamily="49" charset="-122"/>
                        </a:rPr>
                        <a:t>武</a:t>
                      </a:r>
                      <a:endParaRPr lang="zh-CN" sz="2300" kern="100" dirty="0">
                        <a:solidFill>
                          <a:schemeClr val="accent1"/>
                        </a:solidFill>
                        <a:effectLst/>
                        <a:latin typeface="黑体" pitchFamily="49" charset="-122"/>
                        <a:ea typeface="黑体" pitchFamily="49" charset="-122"/>
                        <a:cs typeface="Times New Roman"/>
                      </a:endParaRPr>
                    </a:p>
                  </a:txBody>
                  <a:tcPr marL="57168" marR="57168" marT="0" marB="0" anchor="ctr"/>
                </a:tc>
                <a:tc>
                  <a:txBody>
                    <a:bodyPr/>
                    <a:lstStyle/>
                    <a:p>
                      <a:pPr algn="just">
                        <a:lnSpc>
                          <a:spcPct val="115000"/>
                        </a:lnSpc>
                        <a:spcAft>
                          <a:spcPts val="0"/>
                        </a:spcAft>
                      </a:pPr>
                      <a:r>
                        <a:rPr lang="zh-CN" sz="1200" kern="100" dirty="0">
                          <a:effectLst/>
                          <a:latin typeface="黑体" pitchFamily="49" charset="-122"/>
                          <a:ea typeface="黑体" pitchFamily="49" charset="-122"/>
                        </a:rPr>
                        <a:t>白帽汇创始人兼</a:t>
                      </a:r>
                      <a:r>
                        <a:rPr lang="en-US" sz="1200" kern="100" dirty="0">
                          <a:effectLst/>
                          <a:latin typeface="黑体" pitchFamily="49" charset="-122"/>
                          <a:ea typeface="黑体" pitchFamily="49" charset="-122"/>
                        </a:rPr>
                        <a:t>CEO</a:t>
                      </a:r>
                      <a:r>
                        <a:rPr lang="zh-CN" sz="1200" kern="100" dirty="0">
                          <a:effectLst/>
                          <a:latin typeface="黑体" pitchFamily="49" charset="-122"/>
                          <a:ea typeface="黑体" pitchFamily="49" charset="-122"/>
                        </a:rPr>
                        <a:t>，华顺信安创始人</a:t>
                      </a:r>
                    </a:p>
                    <a:p>
                      <a:pPr algn="just">
                        <a:lnSpc>
                          <a:spcPct val="115000"/>
                        </a:lnSpc>
                        <a:spcAft>
                          <a:spcPts val="0"/>
                        </a:spcAft>
                      </a:pPr>
                      <a:r>
                        <a:rPr lang="zh-CN" sz="1200" kern="100" dirty="0">
                          <a:effectLst/>
                          <a:latin typeface="黑体" pitchFamily="49" charset="-122"/>
                          <a:ea typeface="黑体" pitchFamily="49" charset="-122"/>
                        </a:rPr>
                        <a:t>网络空间测绘系统</a:t>
                      </a:r>
                      <a:r>
                        <a:rPr lang="en-US" sz="1200" kern="100" dirty="0">
                          <a:effectLst/>
                          <a:latin typeface="黑体" pitchFamily="49" charset="-122"/>
                          <a:ea typeface="黑体" pitchFamily="49" charset="-122"/>
                        </a:rPr>
                        <a:t>FOFA</a:t>
                      </a:r>
                      <a:r>
                        <a:rPr lang="zh-CN" sz="1200" kern="100" dirty="0">
                          <a:effectLst/>
                          <a:latin typeface="黑体" pitchFamily="49" charset="-122"/>
                          <a:ea typeface="黑体" pitchFamily="49" charset="-122"/>
                        </a:rPr>
                        <a:t>作者</a:t>
                      </a:r>
                    </a:p>
                    <a:p>
                      <a:pPr algn="just">
                        <a:lnSpc>
                          <a:spcPct val="115000"/>
                        </a:lnSpc>
                        <a:spcAft>
                          <a:spcPts val="0"/>
                        </a:spcAft>
                      </a:pPr>
                      <a:r>
                        <a:rPr lang="zh-CN" sz="1200" kern="100" dirty="0">
                          <a:effectLst/>
                          <a:latin typeface="黑体" pitchFamily="49" charset="-122"/>
                          <a:ea typeface="黑体" pitchFamily="49" charset="-122"/>
                        </a:rPr>
                        <a:t>国家信息安全漏洞库特聘安全专家</a:t>
                      </a:r>
                    </a:p>
                    <a:p>
                      <a:pPr algn="just">
                        <a:lnSpc>
                          <a:spcPct val="115000"/>
                        </a:lnSpc>
                        <a:spcAft>
                          <a:spcPts val="0"/>
                        </a:spcAft>
                      </a:pPr>
                      <a:r>
                        <a:rPr lang="zh-CN" sz="1200" kern="100" dirty="0">
                          <a:effectLst/>
                          <a:latin typeface="黑体" pitchFamily="49" charset="-122"/>
                          <a:ea typeface="黑体" pitchFamily="49" charset="-122"/>
                        </a:rPr>
                        <a:t>国家应急响应中心特聘安全专家</a:t>
                      </a:r>
                    </a:p>
                    <a:p>
                      <a:pPr algn="just">
                        <a:lnSpc>
                          <a:spcPct val="115000"/>
                        </a:lnSpc>
                        <a:spcAft>
                          <a:spcPts val="0"/>
                        </a:spcAft>
                      </a:pPr>
                      <a:r>
                        <a:rPr lang="zh-CN" sz="1200" kern="100" dirty="0">
                          <a:effectLst/>
                          <a:latin typeface="黑体" pitchFamily="49" charset="-122"/>
                          <a:ea typeface="黑体" pitchFamily="49" charset="-122"/>
                        </a:rPr>
                        <a:t>前</a:t>
                      </a:r>
                      <a:r>
                        <a:rPr lang="en-US" sz="1200" kern="100" dirty="0">
                          <a:effectLst/>
                          <a:latin typeface="黑体" pitchFamily="49" charset="-122"/>
                          <a:ea typeface="黑体" pitchFamily="49" charset="-122"/>
                        </a:rPr>
                        <a:t>360</a:t>
                      </a:r>
                      <a:r>
                        <a:rPr lang="zh-CN" sz="1200" kern="100" dirty="0">
                          <a:effectLst/>
                          <a:latin typeface="黑体" pitchFamily="49" charset="-122"/>
                          <a:ea typeface="黑体" pitchFamily="49" charset="-122"/>
                        </a:rPr>
                        <a:t>网站安全部门总监，补天漏洞平台负责人。</a:t>
                      </a:r>
                      <a:endParaRPr lang="zh-CN" sz="1200" kern="100" dirty="0">
                        <a:solidFill>
                          <a:schemeClr val="accent1"/>
                        </a:solidFill>
                        <a:effectLst/>
                        <a:latin typeface="黑体" pitchFamily="49" charset="-122"/>
                        <a:ea typeface="黑体" pitchFamily="49" charset="-122"/>
                        <a:cs typeface="Times New Roman"/>
                      </a:endParaRPr>
                    </a:p>
                  </a:txBody>
                  <a:tcPr marL="57168" marR="57168" marT="0" marB="0" anchor="ctr"/>
                </a:tc>
                <a:extLst>
                  <a:ext uri="{0D108BD9-81ED-4DB2-BD59-A6C34878D82A}">
                    <a16:rowId xmlns:a16="http://schemas.microsoft.com/office/drawing/2014/main" xmlns="" val="10001"/>
                  </a:ext>
                </a:extLst>
              </a:tr>
              <a:tr h="1420034">
                <a:tc>
                  <a:txBody>
                    <a:bodyPr/>
                    <a:lstStyle/>
                    <a:p>
                      <a:pPr algn="ctr">
                        <a:lnSpc>
                          <a:spcPct val="150000"/>
                        </a:lnSpc>
                        <a:spcAft>
                          <a:spcPts val="0"/>
                        </a:spcAft>
                      </a:pPr>
                      <a:r>
                        <a:rPr lang="zh-CN" sz="2300" kern="100" dirty="0" smtClean="0">
                          <a:effectLst/>
                          <a:latin typeface="黑体" pitchFamily="49" charset="-122"/>
                          <a:ea typeface="黑体" pitchFamily="49" charset="-122"/>
                        </a:rPr>
                        <a:t>蒋旭宪</a:t>
                      </a:r>
                      <a:endParaRPr lang="zh-CN" sz="2300" kern="100" dirty="0">
                        <a:solidFill>
                          <a:schemeClr val="accent1"/>
                        </a:solidFill>
                        <a:effectLst/>
                        <a:latin typeface="黑体" pitchFamily="49" charset="-122"/>
                        <a:ea typeface="黑体" pitchFamily="49" charset="-122"/>
                        <a:cs typeface="Times New Roman"/>
                      </a:endParaRPr>
                    </a:p>
                  </a:txBody>
                  <a:tcPr marL="57168" marR="57168" marT="0" marB="0" anchor="ctr">
                    <a:solidFill>
                      <a:schemeClr val="accent1">
                        <a:lumMod val="40000"/>
                        <a:lumOff val="60000"/>
                      </a:schemeClr>
                    </a:solidFill>
                  </a:tcPr>
                </a:tc>
                <a:tc>
                  <a:txBody>
                    <a:bodyPr/>
                    <a:lstStyle/>
                    <a:p>
                      <a:pPr algn="just">
                        <a:lnSpc>
                          <a:spcPct val="115000"/>
                        </a:lnSpc>
                        <a:spcAft>
                          <a:spcPts val="0"/>
                        </a:spcAft>
                      </a:pPr>
                      <a:r>
                        <a:rPr lang="en-US" sz="1200" kern="100" dirty="0" err="1">
                          <a:effectLst/>
                          <a:latin typeface="黑体" pitchFamily="49" charset="-122"/>
                          <a:ea typeface="黑体" pitchFamily="49" charset="-122"/>
                        </a:rPr>
                        <a:t>PeckShield</a:t>
                      </a:r>
                      <a:r>
                        <a:rPr lang="zh-CN" sz="1200" kern="100" dirty="0">
                          <a:effectLst/>
                          <a:latin typeface="黑体" pitchFamily="49" charset="-122"/>
                          <a:ea typeface="黑体" pitchFamily="49" charset="-122"/>
                        </a:rPr>
                        <a:t>创始人兼</a:t>
                      </a:r>
                      <a:r>
                        <a:rPr lang="en-US" sz="1200" kern="100" dirty="0">
                          <a:effectLst/>
                          <a:latin typeface="黑体" pitchFamily="49" charset="-122"/>
                          <a:ea typeface="黑体" pitchFamily="49" charset="-122"/>
                        </a:rPr>
                        <a:t>CEO</a:t>
                      </a:r>
                      <a:endParaRPr lang="zh-CN" sz="1200" kern="100" dirty="0">
                        <a:effectLst/>
                        <a:latin typeface="黑体" pitchFamily="49" charset="-122"/>
                        <a:ea typeface="黑体" pitchFamily="49" charset="-122"/>
                      </a:endParaRPr>
                    </a:p>
                    <a:p>
                      <a:pPr algn="just">
                        <a:lnSpc>
                          <a:spcPct val="115000"/>
                        </a:lnSpc>
                        <a:spcAft>
                          <a:spcPts val="0"/>
                        </a:spcAft>
                      </a:pPr>
                      <a:r>
                        <a:rPr lang="zh-CN" sz="1200" kern="100" dirty="0">
                          <a:effectLst/>
                          <a:latin typeface="黑体" pitchFamily="49" charset="-122"/>
                          <a:ea typeface="黑体" pitchFamily="49" charset="-122"/>
                        </a:rPr>
                        <a:t>前</a:t>
                      </a:r>
                      <a:r>
                        <a:rPr lang="en-US" sz="1200" kern="100" dirty="0">
                          <a:effectLst/>
                          <a:latin typeface="黑体" pitchFamily="49" charset="-122"/>
                          <a:ea typeface="黑体" pitchFamily="49" charset="-122"/>
                        </a:rPr>
                        <a:t>360</a:t>
                      </a:r>
                      <a:r>
                        <a:rPr lang="zh-CN" sz="1200" kern="100" dirty="0">
                          <a:effectLst/>
                          <a:latin typeface="黑体" pitchFamily="49" charset="-122"/>
                          <a:ea typeface="黑体" pitchFamily="49" charset="-122"/>
                        </a:rPr>
                        <a:t>首席科学家</a:t>
                      </a:r>
                    </a:p>
                    <a:p>
                      <a:pPr algn="just">
                        <a:lnSpc>
                          <a:spcPct val="115000"/>
                        </a:lnSpc>
                        <a:spcAft>
                          <a:spcPts val="0"/>
                        </a:spcAft>
                      </a:pPr>
                      <a:r>
                        <a:rPr lang="zh-CN" sz="1200" kern="100" dirty="0">
                          <a:effectLst/>
                          <a:latin typeface="黑体" pitchFamily="49" charset="-122"/>
                          <a:ea typeface="黑体" pitchFamily="49" charset="-122"/>
                        </a:rPr>
                        <a:t>美国北卡州立大学终身教授</a:t>
                      </a:r>
                    </a:p>
                    <a:p>
                      <a:pPr algn="just">
                        <a:lnSpc>
                          <a:spcPct val="115000"/>
                        </a:lnSpc>
                        <a:spcAft>
                          <a:spcPts val="0"/>
                        </a:spcAft>
                      </a:pPr>
                      <a:r>
                        <a:rPr lang="zh-CN" sz="1200" kern="100" dirty="0">
                          <a:effectLst/>
                          <a:latin typeface="黑体" pitchFamily="49" charset="-122"/>
                          <a:ea typeface="黑体" pitchFamily="49" charset="-122"/>
                        </a:rPr>
                        <a:t>蒋教授于</a:t>
                      </a:r>
                      <a:r>
                        <a:rPr lang="en-US" sz="1200" kern="100" dirty="0">
                          <a:effectLst/>
                          <a:latin typeface="黑体" pitchFamily="49" charset="-122"/>
                          <a:ea typeface="黑体" pitchFamily="49" charset="-122"/>
                        </a:rPr>
                        <a:t>2001</a:t>
                      </a:r>
                      <a:r>
                        <a:rPr lang="zh-CN" sz="1200" kern="100" dirty="0">
                          <a:effectLst/>
                          <a:latin typeface="黑体" pitchFamily="49" charset="-122"/>
                          <a:ea typeface="黑体" pitchFamily="49" charset="-122"/>
                        </a:rPr>
                        <a:t>年从中国西安交通大学毕业获得其学士学位。</a:t>
                      </a:r>
                      <a:r>
                        <a:rPr lang="en-US" sz="1200" kern="100" dirty="0">
                          <a:effectLst/>
                          <a:latin typeface="黑体" pitchFamily="49" charset="-122"/>
                          <a:ea typeface="黑体" pitchFamily="49" charset="-122"/>
                        </a:rPr>
                        <a:t>2001</a:t>
                      </a:r>
                      <a:r>
                        <a:rPr lang="zh-CN" sz="1200" kern="100" dirty="0">
                          <a:effectLst/>
                          <a:latin typeface="黑体" pitchFamily="49" charset="-122"/>
                          <a:ea typeface="黑体" pitchFamily="49" charset="-122"/>
                        </a:rPr>
                        <a:t>年和</a:t>
                      </a:r>
                      <a:r>
                        <a:rPr lang="en-US" sz="1200" kern="100" dirty="0">
                          <a:effectLst/>
                          <a:latin typeface="黑体" pitchFamily="49" charset="-122"/>
                          <a:ea typeface="黑体" pitchFamily="49" charset="-122"/>
                        </a:rPr>
                        <a:t>2006</a:t>
                      </a:r>
                      <a:r>
                        <a:rPr lang="zh-CN" sz="1200" kern="100" dirty="0">
                          <a:effectLst/>
                          <a:latin typeface="黑体" pitchFamily="49" charset="-122"/>
                          <a:ea typeface="黑体" pitchFamily="49" charset="-122"/>
                        </a:rPr>
                        <a:t>年在美国普渡大学（</a:t>
                      </a:r>
                      <a:r>
                        <a:rPr lang="en-US" sz="1200" kern="100" dirty="0">
                          <a:effectLst/>
                          <a:latin typeface="黑体" pitchFamily="49" charset="-122"/>
                          <a:ea typeface="黑体" pitchFamily="49" charset="-122"/>
                        </a:rPr>
                        <a:t>Purdue </a:t>
                      </a:r>
                      <a:r>
                        <a:rPr lang="en-US" sz="1200" kern="100" dirty="0" err="1">
                          <a:effectLst/>
                          <a:latin typeface="黑体" pitchFamily="49" charset="-122"/>
                          <a:ea typeface="黑体" pitchFamily="49" charset="-122"/>
                        </a:rPr>
                        <a:t>Univeristy</a:t>
                      </a:r>
                      <a:r>
                        <a:rPr lang="zh-CN" sz="1200" kern="100" dirty="0">
                          <a:effectLst/>
                          <a:latin typeface="黑体" pitchFamily="49" charset="-122"/>
                          <a:ea typeface="黑体" pitchFamily="49" charset="-122"/>
                        </a:rPr>
                        <a:t>）学习并获得其博士学位。</a:t>
                      </a:r>
                      <a:endParaRPr lang="en-US" altLang="zh-CN" sz="1200" kern="100" dirty="0">
                        <a:solidFill>
                          <a:schemeClr val="accent1"/>
                        </a:solidFill>
                        <a:effectLst/>
                        <a:latin typeface="黑体" pitchFamily="49" charset="-122"/>
                        <a:ea typeface="黑体" pitchFamily="49" charset="-122"/>
                        <a:cs typeface="Times New Roman"/>
                      </a:endParaRPr>
                    </a:p>
                  </a:txBody>
                  <a:tcPr marL="57168" marR="57168" marT="0" marB="0" anchor="ctr">
                    <a:solidFill>
                      <a:schemeClr val="accent1">
                        <a:lumMod val="40000"/>
                        <a:lumOff val="60000"/>
                      </a:schemeClr>
                    </a:solidFill>
                  </a:tcPr>
                </a:tc>
                <a:extLst>
                  <a:ext uri="{0D108BD9-81ED-4DB2-BD59-A6C34878D82A}">
                    <a16:rowId xmlns:a16="http://schemas.microsoft.com/office/drawing/2014/main" xmlns="" val="10002"/>
                  </a:ext>
                </a:extLst>
              </a:tr>
              <a:tr h="1420034">
                <a:tc>
                  <a:txBody>
                    <a:bodyPr/>
                    <a:lstStyle/>
                    <a:p>
                      <a:pPr marL="0" algn="ctr" defTabSz="914400" rtl="0" eaLnBrk="1" latinLnBrk="0" hangingPunct="1">
                        <a:lnSpc>
                          <a:spcPct val="150000"/>
                        </a:lnSpc>
                        <a:spcAft>
                          <a:spcPts val="0"/>
                        </a:spcAft>
                      </a:pPr>
                      <a:r>
                        <a:rPr lang="zh-CN" altLang="en-US" sz="2300" kern="100" dirty="0">
                          <a:effectLst/>
                          <a:latin typeface="黑体" pitchFamily="49" charset="-122"/>
                          <a:ea typeface="黑体" pitchFamily="49" charset="-122"/>
                        </a:rPr>
                        <a:t>弓峰敏</a:t>
                      </a:r>
                      <a:endParaRPr lang="zh-CN" sz="2300" b="1" kern="100" dirty="0">
                        <a:solidFill>
                          <a:schemeClr val="accent1"/>
                        </a:solidFill>
                        <a:effectLst/>
                        <a:latin typeface="黑体" pitchFamily="49" charset="-122"/>
                        <a:ea typeface="黑体" pitchFamily="49" charset="-122"/>
                        <a:cs typeface="Times New Roman"/>
                      </a:endParaRPr>
                    </a:p>
                  </a:txBody>
                  <a:tcPr marL="57168" marR="57168" marT="0" marB="0" anchor="ctr"/>
                </a:tc>
                <a:tc>
                  <a:txBody>
                    <a:bodyPr/>
                    <a:lstStyle/>
                    <a:p>
                      <a:pPr marL="0" algn="just" defTabSz="914400" rtl="0" eaLnBrk="1" latinLnBrk="0" hangingPunct="1">
                        <a:lnSpc>
                          <a:spcPct val="115000"/>
                        </a:lnSpc>
                        <a:spcAft>
                          <a:spcPts val="0"/>
                        </a:spcAft>
                      </a:pPr>
                      <a:r>
                        <a:rPr lang="zh-CN" altLang="zh-CN" sz="1200" kern="100" dirty="0">
                          <a:effectLst/>
                          <a:latin typeface="黑体" pitchFamily="49" charset="-122"/>
                          <a:ea typeface="黑体" pitchFamily="49" charset="-122"/>
                        </a:rPr>
                        <a:t>现任滴滴信息安全战略副总裁和滴滴研究院副院长。</a:t>
                      </a:r>
                      <a:endParaRPr lang="en-US" altLang="zh-CN" sz="1200" kern="100" dirty="0">
                        <a:effectLst/>
                        <a:latin typeface="黑体" pitchFamily="49" charset="-122"/>
                        <a:ea typeface="黑体" pitchFamily="49" charset="-122"/>
                      </a:endParaRPr>
                    </a:p>
                    <a:p>
                      <a:pPr marL="0" algn="just" defTabSz="914400" rtl="0" eaLnBrk="1" latinLnBrk="0" hangingPunct="1">
                        <a:lnSpc>
                          <a:spcPct val="115000"/>
                        </a:lnSpc>
                        <a:spcAft>
                          <a:spcPts val="0"/>
                        </a:spcAft>
                      </a:pPr>
                      <a:r>
                        <a:rPr lang="zh-CN" altLang="zh-CN" sz="1200" kern="100" dirty="0">
                          <a:effectLst/>
                          <a:latin typeface="黑体" pitchFamily="49" charset="-122"/>
                          <a:ea typeface="黑体" pitchFamily="49" charset="-122"/>
                        </a:rPr>
                        <a:t>硅谷安全创业教父</a:t>
                      </a:r>
                      <a:endParaRPr lang="en-US" altLang="zh-CN" sz="1200" kern="100" dirty="0">
                        <a:effectLst/>
                        <a:latin typeface="黑体" pitchFamily="49" charset="-122"/>
                        <a:ea typeface="黑体" pitchFamily="49" charset="-122"/>
                      </a:endParaRPr>
                    </a:p>
                    <a:p>
                      <a:pPr marL="0" algn="just" defTabSz="914400" rtl="0" eaLnBrk="1" latinLnBrk="0" hangingPunct="1">
                        <a:lnSpc>
                          <a:spcPct val="115000"/>
                        </a:lnSpc>
                        <a:spcAft>
                          <a:spcPts val="0"/>
                        </a:spcAft>
                      </a:pPr>
                      <a:r>
                        <a:rPr lang="zh-CN" altLang="en-US" sz="1200" kern="100" dirty="0">
                          <a:effectLst/>
                          <a:latin typeface="黑体" pitchFamily="49" charset="-122"/>
                          <a:ea typeface="黑体" pitchFamily="49" charset="-122"/>
                        </a:rPr>
                        <a:t>前</a:t>
                      </a:r>
                      <a:r>
                        <a:rPr lang="en-US" altLang="zh-CN" sz="1200" kern="100" dirty="0" err="1">
                          <a:effectLst/>
                          <a:latin typeface="黑体" pitchFamily="49" charset="-122"/>
                          <a:ea typeface="黑体" pitchFamily="49" charset="-122"/>
                        </a:rPr>
                        <a:t>AssureSec</a:t>
                      </a:r>
                      <a:r>
                        <a:rPr lang="zh-CN" altLang="zh-CN" sz="1200" kern="100" dirty="0">
                          <a:effectLst/>
                          <a:latin typeface="黑体" pitchFamily="49" charset="-122"/>
                          <a:ea typeface="黑体" pitchFamily="49" charset="-122"/>
                        </a:rPr>
                        <a:t>联合创始人兼</a:t>
                      </a:r>
                      <a:r>
                        <a:rPr lang="en-US" altLang="zh-CN" sz="1200" kern="100" dirty="0">
                          <a:effectLst/>
                          <a:latin typeface="黑体" pitchFamily="49" charset="-122"/>
                          <a:ea typeface="黑体" pitchFamily="49" charset="-122"/>
                        </a:rPr>
                        <a:t>CEO</a:t>
                      </a:r>
                      <a:r>
                        <a:rPr lang="zh-CN" altLang="zh-CN" sz="1200" kern="100" dirty="0">
                          <a:effectLst/>
                          <a:latin typeface="黑体" pitchFamily="49" charset="-122"/>
                          <a:ea typeface="黑体" pitchFamily="49" charset="-122"/>
                        </a:rPr>
                        <a:t>。</a:t>
                      </a:r>
                    </a:p>
                    <a:p>
                      <a:pPr marL="0" algn="just" defTabSz="914400" rtl="0" eaLnBrk="1" latinLnBrk="0" hangingPunct="1">
                        <a:lnSpc>
                          <a:spcPct val="115000"/>
                        </a:lnSpc>
                        <a:spcAft>
                          <a:spcPts val="0"/>
                        </a:spcAft>
                      </a:pPr>
                      <a:r>
                        <a:rPr lang="zh-CN" altLang="zh-CN" sz="1200" kern="100" dirty="0">
                          <a:effectLst/>
                          <a:latin typeface="黑体" pitchFamily="49" charset="-122"/>
                          <a:ea typeface="黑体" pitchFamily="49" charset="-122"/>
                        </a:rPr>
                        <a:t>网络安全公司</a:t>
                      </a:r>
                      <a:r>
                        <a:rPr lang="en-US" altLang="zh-CN" sz="1200" kern="100" dirty="0">
                          <a:effectLst/>
                          <a:latin typeface="黑体" pitchFamily="49" charset="-122"/>
                          <a:ea typeface="黑体" pitchFamily="49" charset="-122"/>
                        </a:rPr>
                        <a:t>Palo Alto Networks</a:t>
                      </a:r>
                      <a:r>
                        <a:rPr lang="zh-CN" altLang="zh-CN" sz="1200" kern="100" dirty="0">
                          <a:effectLst/>
                          <a:latin typeface="黑体" pitchFamily="49" charset="-122"/>
                          <a:ea typeface="黑体" pitchFamily="49" charset="-122"/>
                        </a:rPr>
                        <a:t>的联合创始人</a:t>
                      </a:r>
                      <a:endParaRPr lang="en-US" altLang="zh-CN" sz="1200" kern="100" dirty="0">
                        <a:solidFill>
                          <a:schemeClr val="accent1"/>
                        </a:solidFill>
                        <a:effectLst/>
                        <a:latin typeface="黑体" pitchFamily="49" charset="-122"/>
                        <a:ea typeface="黑体" pitchFamily="49" charset="-122"/>
                        <a:cs typeface="Times New Roman"/>
                      </a:endParaRPr>
                    </a:p>
                  </a:txBody>
                  <a:tcPr marL="57168" marR="57168" marT="0" marB="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659610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3" y="0"/>
            <a:ext cx="12213603" cy="6857999"/>
          </a:xfrm>
          <a:prstGeom prst="rect">
            <a:avLst/>
          </a:prstGeom>
        </p:spPr>
      </p:pic>
      <p:sp>
        <p:nvSpPr>
          <p:cNvPr id="2" name="文本框 1"/>
          <p:cNvSpPr txBox="1"/>
          <p:nvPr/>
        </p:nvSpPr>
        <p:spPr>
          <a:xfrm>
            <a:off x="2492679" y="2418129"/>
            <a:ext cx="6955750" cy="2515112"/>
          </a:xfrm>
          <a:prstGeom prst="rect">
            <a:avLst/>
          </a:prstGeom>
          <a:noFill/>
        </p:spPr>
        <p:txBody>
          <a:bodyPr wrap="none" rtlCol="0">
            <a:spAutoFit/>
          </a:bodyPr>
          <a:lstStyle/>
          <a:p>
            <a:pPr>
              <a:lnSpc>
                <a:spcPct val="125000"/>
              </a:lnSpc>
            </a:pPr>
            <a:r>
              <a:rPr kumimoji="1" lang="zh-CN" altLang="en-US" sz="4400" dirty="0" smtClean="0">
                <a:solidFill>
                  <a:schemeClr val="bg1"/>
                </a:solidFill>
                <a:latin typeface="黑体" pitchFamily="49" charset="-122"/>
                <a:ea typeface="黑体" pitchFamily="49" charset="-122"/>
              </a:rPr>
              <a:t>世界上最重视安全的行业？</a:t>
            </a:r>
          </a:p>
          <a:p>
            <a:pPr algn="ctr">
              <a:lnSpc>
                <a:spcPct val="125000"/>
              </a:lnSpc>
            </a:pPr>
            <a:r>
              <a:rPr kumimoji="1" lang="zh-CN" altLang="en-US" sz="4400" dirty="0" smtClean="0">
                <a:solidFill>
                  <a:schemeClr val="bg1"/>
                </a:solidFill>
                <a:latin typeface="黑体" pitchFamily="49" charset="-122"/>
                <a:ea typeface="黑体" pitchFamily="49" charset="-122"/>
              </a:rPr>
              <a:t>政府？</a:t>
            </a:r>
          </a:p>
          <a:p>
            <a:pPr algn="ctr">
              <a:lnSpc>
                <a:spcPct val="125000"/>
              </a:lnSpc>
            </a:pPr>
            <a:r>
              <a:rPr kumimoji="1" lang="zh-CN" altLang="en-US" sz="4400" dirty="0" smtClean="0">
                <a:solidFill>
                  <a:schemeClr val="bg1"/>
                </a:solidFill>
                <a:latin typeface="黑体" pitchFamily="49" charset="-122"/>
                <a:ea typeface="黑体" pitchFamily="49" charset="-122"/>
              </a:rPr>
              <a:t>金融？</a:t>
            </a:r>
          </a:p>
        </p:txBody>
      </p:sp>
    </p:spTree>
    <p:extLst>
      <p:ext uri="{BB962C8B-B14F-4D97-AF65-F5344CB8AC3E}">
        <p14:creationId xmlns:p14="http://schemas.microsoft.com/office/powerpoint/2010/main" val="15589122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1" y="0"/>
            <a:ext cx="12213599" cy="6857998"/>
          </a:xfrm>
          <a:prstGeom prst="rect">
            <a:avLst/>
          </a:prstGeom>
        </p:spPr>
      </p:pic>
      <p:sp>
        <p:nvSpPr>
          <p:cNvPr id="18" name="TextBox 17"/>
          <p:cNvSpPr txBox="1"/>
          <p:nvPr/>
        </p:nvSpPr>
        <p:spPr>
          <a:xfrm>
            <a:off x="6085010" y="2591012"/>
            <a:ext cx="3695700" cy="1016000"/>
          </a:xfrm>
          <a:prstGeom prst="rect">
            <a:avLst/>
          </a:prstGeom>
        </p:spPr>
        <p:txBody>
          <a:bodyPr lIns="0" tIns="0" rIns="0" bIns="0" rtlCol="0" anchor="t"/>
          <a:lstStyle/>
          <a:p>
            <a:pPr>
              <a:lnSpc>
                <a:spcPct val="93750"/>
              </a:lnSpc>
            </a:pPr>
            <a:r>
              <a:rPr lang="en-US" altLang="zh-CN" sz="5400" b="1" spc="-6" dirty="0">
                <a:solidFill>
                  <a:schemeClr val="accent1"/>
                </a:solidFill>
                <a:latin typeface="黑体" pitchFamily="49" charset="-122"/>
                <a:ea typeface="黑体" pitchFamily="49" charset="-122"/>
              </a:rPr>
              <a:t>dvpnet.io</a:t>
            </a:r>
            <a:endParaRPr lang="en-US" sz="5400" b="1" spc="-6" dirty="0">
              <a:solidFill>
                <a:schemeClr val="accent1"/>
              </a:solidFill>
              <a:latin typeface="黑体" pitchFamily="49" charset="-122"/>
              <a:ea typeface="黑体" pitchFamily="49" charset="-122"/>
            </a:endParaRPr>
          </a:p>
        </p:txBody>
      </p:sp>
      <p:sp>
        <p:nvSpPr>
          <p:cNvPr id="19" name="TextBox 18"/>
          <p:cNvSpPr txBox="1"/>
          <p:nvPr/>
        </p:nvSpPr>
        <p:spPr>
          <a:xfrm>
            <a:off x="6885110" y="3837578"/>
            <a:ext cx="1676400" cy="698500"/>
          </a:xfrm>
          <a:prstGeom prst="rect">
            <a:avLst/>
          </a:prstGeom>
        </p:spPr>
        <p:txBody>
          <a:bodyPr lIns="0" tIns="0" rIns="0" bIns="0" rtlCol="0" anchor="t"/>
          <a:lstStyle/>
          <a:p>
            <a:pPr algn="l">
              <a:lnSpc>
                <a:spcPct val="98250"/>
              </a:lnSpc>
            </a:pPr>
            <a:r>
              <a:rPr lang="en-US" sz="4200" dirty="0">
                <a:solidFill>
                  <a:schemeClr val="accent1"/>
                </a:solidFill>
                <a:latin typeface="黑体"/>
              </a:rPr>
              <a:t>THANKS</a:t>
            </a:r>
          </a:p>
          <a:p>
            <a:pPr algn="l">
              <a:lnSpc>
                <a:spcPct val="98250"/>
              </a:lnSpc>
            </a:pPr>
            <a:endParaRPr lang="en-US" sz="4200" dirty="0">
              <a:solidFill>
                <a:schemeClr val="accent1"/>
              </a:solidFill>
              <a:latin typeface="黑体"/>
            </a:endParaRPr>
          </a:p>
        </p:txBody>
      </p:sp>
      <p:cxnSp>
        <p:nvCxnSpPr>
          <p:cNvPr id="20" name="直接连接符 19"/>
          <p:cNvCxnSpPr/>
          <p:nvPr/>
        </p:nvCxnSpPr>
        <p:spPr>
          <a:xfrm flipH="1">
            <a:off x="2804742" y="904875"/>
            <a:ext cx="1730633" cy="1000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44603" y="800100"/>
            <a:ext cx="1796684" cy="10624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Picture 2" descr="C:\Users\bmh\Downloads\15344090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603" y="2272357"/>
            <a:ext cx="2218196" cy="2218196"/>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25" name="矩形 24"/>
          <p:cNvSpPr/>
          <p:nvPr/>
        </p:nvSpPr>
        <p:spPr>
          <a:xfrm>
            <a:off x="5350120" y="2548581"/>
            <a:ext cx="474638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50120" y="3539181"/>
            <a:ext cx="474638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H="1">
            <a:off x="2932166" y="4910268"/>
            <a:ext cx="1730633" cy="100036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2572027" y="4805493"/>
            <a:ext cx="1796684" cy="10624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332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3" y="0"/>
            <a:ext cx="12213603" cy="6857999"/>
          </a:xfrm>
          <a:prstGeom prst="rect">
            <a:avLst/>
          </a:prstGeom>
        </p:spPr>
      </p:pic>
      <p:sp>
        <p:nvSpPr>
          <p:cNvPr id="2" name="文本框 1"/>
          <p:cNvSpPr txBox="1"/>
          <p:nvPr/>
        </p:nvSpPr>
        <p:spPr>
          <a:xfrm>
            <a:off x="2889453" y="2035314"/>
            <a:ext cx="6391493" cy="3361498"/>
          </a:xfrm>
          <a:prstGeom prst="rect">
            <a:avLst/>
          </a:prstGeom>
          <a:noFill/>
        </p:spPr>
        <p:txBody>
          <a:bodyPr wrap="none" rtlCol="0">
            <a:spAutoFit/>
          </a:bodyPr>
          <a:lstStyle/>
          <a:p>
            <a:pPr algn="ctr">
              <a:lnSpc>
                <a:spcPct val="125000"/>
              </a:lnSpc>
            </a:pPr>
            <a:r>
              <a:rPr kumimoji="1" lang="zh-CN" altLang="en-US" sz="4400" dirty="0" smtClean="0">
                <a:solidFill>
                  <a:schemeClr val="bg1"/>
                </a:solidFill>
                <a:latin typeface="黑体" pitchFamily="49" charset="-122"/>
                <a:ea typeface="黑体" pitchFamily="49" charset="-122"/>
              </a:rPr>
              <a:t>一日看尽长安花</a:t>
            </a:r>
          </a:p>
          <a:p>
            <a:pPr algn="ctr">
              <a:lnSpc>
                <a:spcPct val="125000"/>
              </a:lnSpc>
            </a:pPr>
            <a:r>
              <a:rPr kumimoji="1" lang="zh-CN" altLang="en-US" sz="4400" dirty="0" smtClean="0">
                <a:solidFill>
                  <a:schemeClr val="bg1"/>
                </a:solidFill>
                <a:latin typeface="黑体" pitchFamily="49" charset="-122"/>
                <a:ea typeface="黑体" pitchFamily="49" charset="-122"/>
              </a:rPr>
              <a:t>风光无限背后的无奈</a:t>
            </a:r>
            <a:r>
              <a:rPr kumimoji="1" lang="en-US" altLang="zh-CN" sz="4400" dirty="0" smtClean="0">
                <a:solidFill>
                  <a:schemeClr val="bg1"/>
                </a:solidFill>
                <a:latin typeface="黑体" pitchFamily="49" charset="-122"/>
                <a:ea typeface="黑体" pitchFamily="49" charset="-122"/>
              </a:rPr>
              <a:t>……</a:t>
            </a:r>
            <a:endParaRPr kumimoji="1" lang="zh-CN" altLang="en-US" sz="4400" dirty="0" smtClean="0">
              <a:solidFill>
                <a:schemeClr val="bg1"/>
              </a:solidFill>
              <a:latin typeface="黑体" pitchFamily="49" charset="-122"/>
              <a:ea typeface="黑体" pitchFamily="49" charset="-122"/>
            </a:endParaRPr>
          </a:p>
          <a:p>
            <a:pPr algn="ctr">
              <a:lnSpc>
                <a:spcPct val="125000"/>
              </a:lnSpc>
            </a:pPr>
            <a:endParaRPr kumimoji="1" lang="zh-CN" altLang="en-US" sz="4400" dirty="0">
              <a:solidFill>
                <a:schemeClr val="bg1"/>
              </a:solidFill>
              <a:latin typeface="黑体" pitchFamily="49" charset="-122"/>
              <a:ea typeface="黑体" pitchFamily="49" charset="-122"/>
            </a:endParaRPr>
          </a:p>
          <a:p>
            <a:pPr algn="ctr">
              <a:lnSpc>
                <a:spcPct val="125000"/>
              </a:lnSpc>
            </a:pPr>
            <a:r>
              <a:rPr kumimoji="1" lang="zh-CN" altLang="en-US" sz="4400" dirty="0" smtClean="0">
                <a:solidFill>
                  <a:schemeClr val="bg1"/>
                </a:solidFill>
                <a:latin typeface="黑体" pitchFamily="49" charset="-122"/>
                <a:ea typeface="黑体" pitchFamily="49" charset="-122"/>
              </a:rPr>
              <a:t>边控，挨打，被盗</a:t>
            </a:r>
          </a:p>
        </p:txBody>
      </p:sp>
    </p:spTree>
    <p:extLst>
      <p:ext uri="{BB962C8B-B14F-4D97-AF65-F5344CB8AC3E}">
        <p14:creationId xmlns:p14="http://schemas.microsoft.com/office/powerpoint/2010/main" val="1900553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3" y="0"/>
            <a:ext cx="12213603" cy="6857999"/>
          </a:xfrm>
          <a:prstGeom prst="rect">
            <a:avLst/>
          </a:prstGeom>
        </p:spPr>
      </p:pic>
      <p:sp>
        <p:nvSpPr>
          <p:cNvPr id="2" name="文本框 1"/>
          <p:cNvSpPr txBox="1"/>
          <p:nvPr/>
        </p:nvSpPr>
        <p:spPr>
          <a:xfrm>
            <a:off x="2059920" y="1528660"/>
            <a:ext cx="8032968" cy="4152099"/>
          </a:xfrm>
          <a:prstGeom prst="rect">
            <a:avLst/>
          </a:prstGeom>
          <a:noFill/>
        </p:spPr>
        <p:txBody>
          <a:bodyPr wrap="none" rtlCol="0">
            <a:spAutoFit/>
          </a:bodyPr>
          <a:lstStyle/>
          <a:p>
            <a:pPr algn="ctr">
              <a:lnSpc>
                <a:spcPct val="125000"/>
              </a:lnSpc>
            </a:pPr>
            <a:r>
              <a:rPr kumimoji="1" lang="zh-CN" altLang="en-US" sz="3600" dirty="0" smtClean="0">
                <a:solidFill>
                  <a:schemeClr val="bg1"/>
                </a:solidFill>
                <a:latin typeface="黑体" pitchFamily="49" charset="-122"/>
                <a:ea typeface="黑体" pitchFamily="49" charset="-122"/>
              </a:rPr>
              <a:t>建设区块链安全生态</a:t>
            </a:r>
          </a:p>
          <a:p>
            <a:pPr algn="ctr">
              <a:lnSpc>
                <a:spcPct val="125000"/>
              </a:lnSpc>
            </a:pPr>
            <a:r>
              <a:rPr kumimoji="1" lang="zh-CN" altLang="en-US" sz="3600" dirty="0" smtClean="0">
                <a:solidFill>
                  <a:schemeClr val="bg1"/>
                </a:solidFill>
                <a:latin typeface="黑体" pitchFamily="49" charset="-122"/>
                <a:ea typeface="黑体" pitchFamily="49" charset="-122"/>
              </a:rPr>
              <a:t>不是指保护厂商</a:t>
            </a:r>
          </a:p>
          <a:p>
            <a:pPr algn="ctr">
              <a:lnSpc>
                <a:spcPct val="125000"/>
              </a:lnSpc>
            </a:pPr>
            <a:r>
              <a:rPr kumimoji="1" lang="zh-CN" altLang="en-US" sz="3600" dirty="0" smtClean="0">
                <a:solidFill>
                  <a:schemeClr val="bg1"/>
                </a:solidFill>
                <a:latin typeface="黑体" pitchFamily="49" charset="-122"/>
                <a:ea typeface="黑体" pitchFamily="49" charset="-122"/>
              </a:rPr>
              <a:t>而是 </a:t>
            </a:r>
            <a:r>
              <a:rPr kumimoji="1" lang="zh-CN" altLang="en-US" sz="3600" dirty="0" smtClean="0">
                <a:solidFill>
                  <a:schemeClr val="accent2"/>
                </a:solidFill>
                <a:latin typeface="黑体" pitchFamily="49" charset="-122"/>
                <a:ea typeface="黑体" pitchFamily="49" charset="-122"/>
              </a:rPr>
              <a:t>投资者 </a:t>
            </a:r>
            <a:r>
              <a:rPr kumimoji="1" lang="en-US" altLang="zh-CN" sz="3600" dirty="0" smtClean="0">
                <a:solidFill>
                  <a:schemeClr val="accent2"/>
                </a:solidFill>
                <a:latin typeface="黑体" pitchFamily="49" charset="-122"/>
                <a:ea typeface="黑体" pitchFamily="49" charset="-122"/>
              </a:rPr>
              <a:t>+</a:t>
            </a:r>
            <a:r>
              <a:rPr kumimoji="1" lang="zh-CN" altLang="en-US" sz="3600" dirty="0" smtClean="0">
                <a:solidFill>
                  <a:schemeClr val="accent2"/>
                </a:solidFill>
                <a:latin typeface="黑体" pitchFamily="49" charset="-122"/>
                <a:ea typeface="黑体" pitchFamily="49" charset="-122"/>
              </a:rPr>
              <a:t> 厂商</a:t>
            </a:r>
          </a:p>
          <a:p>
            <a:pPr algn="ctr">
              <a:lnSpc>
                <a:spcPct val="125000"/>
              </a:lnSpc>
            </a:pPr>
            <a:endParaRPr kumimoji="1" lang="zh-CN" altLang="en-US" sz="3600" dirty="0" smtClean="0">
              <a:solidFill>
                <a:schemeClr val="bg1"/>
              </a:solidFill>
              <a:latin typeface="黑体" pitchFamily="49" charset="-122"/>
              <a:ea typeface="黑体" pitchFamily="49" charset="-122"/>
            </a:endParaRPr>
          </a:p>
          <a:p>
            <a:pPr algn="ctr">
              <a:lnSpc>
                <a:spcPct val="125000"/>
              </a:lnSpc>
            </a:pPr>
            <a:r>
              <a:rPr kumimoji="1" lang="zh-CN" altLang="en-US" sz="3600" dirty="0" smtClean="0">
                <a:solidFill>
                  <a:schemeClr val="bg1"/>
                </a:solidFill>
                <a:latin typeface="黑体" pitchFamily="49" charset="-122"/>
                <a:ea typeface="黑体" pitchFamily="49" charset="-122"/>
              </a:rPr>
              <a:t>因为厂商跟投资者不一定都是价值共赢</a:t>
            </a:r>
          </a:p>
          <a:p>
            <a:pPr algn="ctr">
              <a:lnSpc>
                <a:spcPct val="125000"/>
              </a:lnSpc>
            </a:pPr>
            <a:r>
              <a:rPr kumimoji="1" lang="zh-CN" altLang="en-US" sz="3600" dirty="0" smtClean="0">
                <a:solidFill>
                  <a:schemeClr val="bg1"/>
                </a:solidFill>
                <a:latin typeface="黑体" pitchFamily="49" charset="-122"/>
                <a:ea typeface="黑体" pitchFamily="49" charset="-122"/>
              </a:rPr>
              <a:t>可能是庄家和韭菜的关系</a:t>
            </a:r>
          </a:p>
        </p:txBody>
      </p:sp>
    </p:spTree>
    <p:extLst>
      <p:ext uri="{BB962C8B-B14F-4D97-AF65-F5344CB8AC3E}">
        <p14:creationId xmlns:p14="http://schemas.microsoft.com/office/powerpoint/2010/main" val="2045826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4965700" cy="914400"/>
          </a:xfrm>
          <a:prstGeom prst="rect">
            <a:avLst/>
          </a:prstGeom>
        </p:spPr>
        <p:txBody>
          <a:bodyPr lIns="0" tIns="0" rIns="0" bIns="0" rtlCol="0" anchor="t"/>
          <a:lstStyle/>
          <a:p>
            <a:pPr algn="l">
              <a:lnSpc>
                <a:spcPct val="112500"/>
              </a:lnSpc>
            </a:pPr>
            <a:r>
              <a:rPr lang="en-US" sz="4000" b="1" dirty="0" err="1">
                <a:solidFill>
                  <a:schemeClr val="accent1"/>
                </a:solidFill>
                <a:latin typeface="黑体"/>
              </a:rPr>
              <a:t>数字货币市场现状</a:t>
            </a:r>
            <a:endParaRPr lang="en-US" sz="4000" b="1" dirty="0">
              <a:solidFill>
                <a:schemeClr val="accent1"/>
              </a:solidFill>
              <a:latin typeface="黑体"/>
            </a:endParaRPr>
          </a:p>
        </p:txBody>
      </p:sp>
      <p:sp>
        <p:nvSpPr>
          <p:cNvPr id="4" name="椭圆 3"/>
          <p:cNvSpPr/>
          <p:nvPr/>
        </p:nvSpPr>
        <p:spPr>
          <a:xfrm>
            <a:off x="5244802" y="3271455"/>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14"/>
          <p:cNvSpPr txBox="1"/>
          <p:nvPr/>
        </p:nvSpPr>
        <p:spPr>
          <a:xfrm>
            <a:off x="5236752" y="3890099"/>
            <a:ext cx="1816100" cy="685800"/>
          </a:xfrm>
          <a:prstGeom prst="rect">
            <a:avLst/>
          </a:prstGeom>
        </p:spPr>
        <p:txBody>
          <a:bodyPr lIns="0" tIns="0" rIns="0" bIns="0" rtlCol="0" anchor="t"/>
          <a:lstStyle/>
          <a:p>
            <a:pPr algn="ctr">
              <a:lnSpc>
                <a:spcPct val="112500"/>
              </a:lnSpc>
            </a:pPr>
            <a:r>
              <a:rPr lang="en-US" sz="3600" b="1" dirty="0">
                <a:solidFill>
                  <a:schemeClr val="bg1"/>
                </a:solidFill>
                <a:latin typeface="黑体"/>
              </a:rPr>
              <a:t>500</a:t>
            </a:r>
          </a:p>
          <a:p>
            <a:pPr algn="ctr">
              <a:lnSpc>
                <a:spcPct val="112500"/>
              </a:lnSpc>
            </a:pPr>
            <a:endParaRPr lang="en-US" sz="3600" b="1" dirty="0">
              <a:solidFill>
                <a:schemeClr val="bg1"/>
              </a:solidFill>
              <a:latin typeface="黑体"/>
            </a:endParaRPr>
          </a:p>
        </p:txBody>
      </p:sp>
      <p:sp>
        <p:nvSpPr>
          <p:cNvPr id="7" name="TextBox 16"/>
          <p:cNvSpPr txBox="1"/>
          <p:nvPr/>
        </p:nvSpPr>
        <p:spPr>
          <a:xfrm>
            <a:off x="1362821" y="5317399"/>
            <a:ext cx="2481829" cy="838200"/>
          </a:xfrm>
          <a:prstGeom prst="rect">
            <a:avLst/>
          </a:prstGeom>
        </p:spPr>
        <p:txBody>
          <a:bodyPr lIns="0" tIns="0" rIns="0" bIns="0" rtlCol="0" anchor="t"/>
          <a:lstStyle/>
          <a:p>
            <a:pPr algn="ctr">
              <a:lnSpc>
                <a:spcPct val="112500"/>
              </a:lnSpc>
            </a:pPr>
            <a:r>
              <a:rPr lang="en-US" dirty="0" err="1">
                <a:solidFill>
                  <a:schemeClr val="bg1"/>
                </a:solidFill>
                <a:latin typeface="黑体"/>
              </a:rPr>
              <a:t>目前数字货币</a:t>
            </a:r>
            <a:endParaRPr lang="en-US" dirty="0">
              <a:solidFill>
                <a:schemeClr val="bg1"/>
              </a:solidFill>
              <a:latin typeface="黑体"/>
            </a:endParaRPr>
          </a:p>
          <a:p>
            <a:pPr algn="ctr">
              <a:lnSpc>
                <a:spcPct val="112500"/>
              </a:lnSpc>
            </a:pPr>
            <a:r>
              <a:rPr lang="en-US" dirty="0">
                <a:solidFill>
                  <a:schemeClr val="bg1"/>
                </a:solidFill>
                <a:latin typeface="黑体"/>
              </a:rPr>
              <a:t>共有1644种</a:t>
            </a:r>
          </a:p>
          <a:p>
            <a:pPr algn="ctr">
              <a:lnSpc>
                <a:spcPct val="112500"/>
              </a:lnSpc>
            </a:pPr>
            <a:endParaRPr lang="en-US" dirty="0">
              <a:solidFill>
                <a:schemeClr val="bg1"/>
              </a:solidFill>
              <a:latin typeface="黑体"/>
            </a:endParaRPr>
          </a:p>
        </p:txBody>
      </p:sp>
      <p:sp>
        <p:nvSpPr>
          <p:cNvPr id="8" name="TextBox 17"/>
          <p:cNvSpPr txBox="1"/>
          <p:nvPr/>
        </p:nvSpPr>
        <p:spPr>
          <a:xfrm>
            <a:off x="4755929" y="5317399"/>
            <a:ext cx="2702369" cy="838200"/>
          </a:xfrm>
          <a:prstGeom prst="rect">
            <a:avLst/>
          </a:prstGeom>
        </p:spPr>
        <p:txBody>
          <a:bodyPr lIns="0" tIns="0" rIns="0" bIns="0" rtlCol="0" anchor="t"/>
          <a:lstStyle/>
          <a:p>
            <a:pPr algn="ctr">
              <a:lnSpc>
                <a:spcPct val="112500"/>
              </a:lnSpc>
            </a:pPr>
            <a:r>
              <a:rPr lang="en-US" dirty="0" err="1">
                <a:solidFill>
                  <a:schemeClr val="bg1"/>
                </a:solidFill>
                <a:latin typeface="黑体"/>
              </a:rPr>
              <a:t>全球交易所</a:t>
            </a:r>
            <a:endParaRPr lang="en-US" dirty="0">
              <a:solidFill>
                <a:schemeClr val="bg1"/>
              </a:solidFill>
              <a:latin typeface="黑体"/>
            </a:endParaRPr>
          </a:p>
          <a:p>
            <a:pPr algn="ctr">
              <a:lnSpc>
                <a:spcPct val="112500"/>
              </a:lnSpc>
            </a:pPr>
            <a:r>
              <a:rPr lang="en-US" dirty="0">
                <a:solidFill>
                  <a:schemeClr val="bg1"/>
                </a:solidFill>
                <a:latin typeface="黑体"/>
              </a:rPr>
              <a:t>500家</a:t>
            </a:r>
          </a:p>
          <a:p>
            <a:pPr algn="ctr">
              <a:lnSpc>
                <a:spcPct val="112500"/>
              </a:lnSpc>
            </a:pPr>
            <a:endParaRPr lang="en-US" dirty="0">
              <a:solidFill>
                <a:schemeClr val="bg1"/>
              </a:solidFill>
              <a:latin typeface="黑体"/>
            </a:endParaRPr>
          </a:p>
        </p:txBody>
      </p:sp>
      <p:sp>
        <p:nvSpPr>
          <p:cNvPr id="9" name="TextBox 18"/>
          <p:cNvSpPr txBox="1"/>
          <p:nvPr/>
        </p:nvSpPr>
        <p:spPr>
          <a:xfrm>
            <a:off x="8246218" y="5317399"/>
            <a:ext cx="2634271" cy="838200"/>
          </a:xfrm>
          <a:prstGeom prst="rect">
            <a:avLst/>
          </a:prstGeom>
        </p:spPr>
        <p:txBody>
          <a:bodyPr lIns="0" tIns="0" rIns="0" bIns="0" rtlCol="0" anchor="t"/>
          <a:lstStyle/>
          <a:p>
            <a:pPr algn="ctr">
              <a:lnSpc>
                <a:spcPct val="112500"/>
              </a:lnSpc>
            </a:pPr>
            <a:r>
              <a:rPr lang="en-US" dirty="0" err="1">
                <a:solidFill>
                  <a:schemeClr val="bg1"/>
                </a:solidFill>
                <a:latin typeface="黑体"/>
              </a:rPr>
              <a:t>数字货币总</a:t>
            </a:r>
            <a:endParaRPr lang="en-US" dirty="0">
              <a:solidFill>
                <a:schemeClr val="bg1"/>
              </a:solidFill>
              <a:latin typeface="黑体"/>
            </a:endParaRPr>
          </a:p>
          <a:p>
            <a:pPr algn="ctr">
              <a:lnSpc>
                <a:spcPct val="112500"/>
              </a:lnSpc>
            </a:pPr>
            <a:r>
              <a:rPr lang="en-US" dirty="0">
                <a:solidFill>
                  <a:schemeClr val="bg1"/>
                </a:solidFill>
                <a:latin typeface="黑体"/>
              </a:rPr>
              <a:t>市值3448亿</a:t>
            </a:r>
          </a:p>
          <a:p>
            <a:pPr algn="ctr">
              <a:lnSpc>
                <a:spcPct val="112500"/>
              </a:lnSpc>
            </a:pPr>
            <a:endParaRPr lang="en-US" dirty="0">
              <a:solidFill>
                <a:schemeClr val="bg1"/>
              </a:solidFill>
              <a:latin typeface="黑体"/>
            </a:endParaRPr>
          </a:p>
        </p:txBody>
      </p:sp>
      <p:sp>
        <p:nvSpPr>
          <p:cNvPr id="10" name="椭圆 9"/>
          <p:cNvSpPr/>
          <p:nvPr/>
        </p:nvSpPr>
        <p:spPr>
          <a:xfrm>
            <a:off x="1746428" y="3271455"/>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738378" y="3890099"/>
            <a:ext cx="1816100" cy="685800"/>
          </a:xfrm>
          <a:prstGeom prst="rect">
            <a:avLst/>
          </a:prstGeom>
        </p:spPr>
        <p:txBody>
          <a:bodyPr lIns="0" tIns="0" rIns="0" bIns="0" rtlCol="0" anchor="t"/>
          <a:lstStyle/>
          <a:p>
            <a:pPr algn="ctr">
              <a:lnSpc>
                <a:spcPct val="112500"/>
              </a:lnSpc>
            </a:pPr>
            <a:r>
              <a:rPr lang="en-US" sz="3600" b="1" dirty="0">
                <a:solidFill>
                  <a:schemeClr val="bg1"/>
                </a:solidFill>
                <a:latin typeface="黑体"/>
              </a:rPr>
              <a:t>1,644</a:t>
            </a:r>
          </a:p>
          <a:p>
            <a:pPr algn="ctr">
              <a:lnSpc>
                <a:spcPct val="112500"/>
              </a:lnSpc>
            </a:pPr>
            <a:endParaRPr lang="en-US" sz="3600" b="1" dirty="0">
              <a:solidFill>
                <a:schemeClr val="bg1"/>
              </a:solidFill>
              <a:latin typeface="黑体"/>
            </a:endParaRPr>
          </a:p>
        </p:txBody>
      </p:sp>
      <p:sp>
        <p:nvSpPr>
          <p:cNvPr id="12" name="椭圆 11"/>
          <p:cNvSpPr/>
          <p:nvPr/>
        </p:nvSpPr>
        <p:spPr>
          <a:xfrm>
            <a:off x="8645770" y="3271455"/>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15"/>
          <p:cNvSpPr txBox="1"/>
          <p:nvPr/>
        </p:nvSpPr>
        <p:spPr>
          <a:xfrm>
            <a:off x="8637720" y="3890099"/>
            <a:ext cx="1816100" cy="685800"/>
          </a:xfrm>
          <a:prstGeom prst="rect">
            <a:avLst/>
          </a:prstGeom>
        </p:spPr>
        <p:txBody>
          <a:bodyPr lIns="0" tIns="0" rIns="0" bIns="0" rtlCol="0" anchor="t"/>
          <a:lstStyle/>
          <a:p>
            <a:pPr algn="ctr">
              <a:lnSpc>
                <a:spcPct val="112500"/>
              </a:lnSpc>
            </a:pPr>
            <a:r>
              <a:rPr lang="en-US" sz="3600" b="1" dirty="0">
                <a:solidFill>
                  <a:schemeClr val="bg1"/>
                </a:solidFill>
                <a:latin typeface="黑体"/>
              </a:rPr>
              <a:t>3,448亿</a:t>
            </a:r>
          </a:p>
          <a:p>
            <a:pPr algn="ctr">
              <a:lnSpc>
                <a:spcPct val="112500"/>
              </a:lnSpc>
            </a:pPr>
            <a:endParaRPr lang="en-US" sz="3600" b="1" dirty="0">
              <a:solidFill>
                <a:schemeClr val="bg1"/>
              </a:solidFill>
              <a:latin typeface="黑体"/>
            </a:endParaRPr>
          </a:p>
        </p:txBody>
      </p:sp>
      <p:sp>
        <p:nvSpPr>
          <p:cNvPr id="14" name="TextBox 13"/>
          <p:cNvSpPr txBox="1"/>
          <p:nvPr/>
        </p:nvSpPr>
        <p:spPr>
          <a:xfrm>
            <a:off x="690390" y="1707740"/>
            <a:ext cx="8915400" cy="1235825"/>
          </a:xfrm>
          <a:prstGeom prst="rect">
            <a:avLst/>
          </a:prstGeom>
        </p:spPr>
        <p:txBody>
          <a:bodyPr lIns="0" tIns="0" rIns="0" bIns="0" rtlCol="0" anchor="t"/>
          <a:lstStyle/>
          <a:p>
            <a:pPr algn="l">
              <a:lnSpc>
                <a:spcPct val="112500"/>
              </a:lnSpc>
            </a:pPr>
            <a:r>
              <a:rPr lang="en-US" dirty="0">
                <a:solidFill>
                  <a:schemeClr val="bg1"/>
                </a:solidFill>
                <a:latin typeface="黑体"/>
              </a:rPr>
              <a:t>截止到2018年6月，针对数字货币的攻击累计达到</a:t>
            </a:r>
            <a:r>
              <a:rPr lang="en-US" sz="2800" dirty="0">
                <a:solidFill>
                  <a:schemeClr val="accent2"/>
                </a:solidFill>
                <a:latin typeface="黑体" pitchFamily="49" charset="-122"/>
                <a:ea typeface="黑体" pitchFamily="49" charset="-122"/>
              </a:rPr>
              <a:t>100</a:t>
            </a:r>
            <a:r>
              <a:rPr lang="en-US" sz="2800" dirty="0" smtClean="0">
                <a:solidFill>
                  <a:schemeClr val="accent2"/>
                </a:solidFill>
                <a:latin typeface="黑体" pitchFamily="49" charset="-122"/>
                <a:ea typeface="黑体" pitchFamily="49" charset="-122"/>
              </a:rPr>
              <a:t>次</a:t>
            </a:r>
            <a:endParaRPr lang="en-US" sz="2800" dirty="0">
              <a:solidFill>
                <a:schemeClr val="accent2"/>
              </a:solidFill>
            </a:endParaRPr>
          </a:p>
          <a:p>
            <a:pPr algn="l">
              <a:lnSpc>
                <a:spcPct val="112500"/>
              </a:lnSpc>
            </a:pPr>
            <a:r>
              <a:rPr lang="en-US" dirty="0">
                <a:solidFill>
                  <a:schemeClr val="bg1"/>
                </a:solidFill>
                <a:latin typeface="黑体"/>
              </a:rPr>
              <a:t>所造成的直接经济损失高达</a:t>
            </a:r>
            <a:r>
              <a:rPr lang="en-US" sz="2800" dirty="0">
                <a:solidFill>
                  <a:schemeClr val="accent2"/>
                </a:solidFill>
                <a:latin typeface="黑体" pitchFamily="49" charset="-122"/>
                <a:ea typeface="黑体" pitchFamily="49" charset="-122"/>
              </a:rPr>
              <a:t>33亿5</a:t>
            </a:r>
            <a:r>
              <a:rPr lang="en-US" sz="2800" dirty="0" smtClean="0">
                <a:solidFill>
                  <a:schemeClr val="accent2"/>
                </a:solidFill>
                <a:latin typeface="黑体" pitchFamily="49" charset="-122"/>
                <a:ea typeface="黑体" pitchFamily="49" charset="-122"/>
              </a:rPr>
              <a:t>千万美元</a:t>
            </a:r>
            <a:endParaRPr lang="en-US" sz="2800" dirty="0">
              <a:solidFill>
                <a:schemeClr val="accent2"/>
              </a:solidFill>
            </a:endParaRPr>
          </a:p>
          <a:p>
            <a:pPr algn="l">
              <a:lnSpc>
                <a:spcPct val="112500"/>
              </a:lnSpc>
            </a:pPr>
            <a:endParaRPr lang="en-US" sz="3200" dirty="0">
              <a:solidFill>
                <a:schemeClr val="bg1"/>
              </a:solidFill>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Tree>
    <p:extLst>
      <p:ext uri="{BB962C8B-B14F-4D97-AF65-F5344CB8AC3E}">
        <p14:creationId xmlns:p14="http://schemas.microsoft.com/office/powerpoint/2010/main" val="3148676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496570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事件统计分析</a:t>
            </a:r>
          </a:p>
        </p:txBody>
      </p:sp>
      <p:sp>
        <p:nvSpPr>
          <p:cNvPr id="14" name="TextBox 13"/>
          <p:cNvSpPr txBox="1"/>
          <p:nvPr/>
        </p:nvSpPr>
        <p:spPr>
          <a:xfrm>
            <a:off x="729762" y="5602734"/>
            <a:ext cx="10800000" cy="780483"/>
          </a:xfrm>
          <a:prstGeom prst="rect">
            <a:avLst/>
          </a:prstGeom>
        </p:spPr>
        <p:txBody>
          <a:bodyPr lIns="0" tIns="0" rIns="0" bIns="0" rtlCol="0" anchor="t"/>
          <a:lstStyle/>
          <a:p>
            <a:pPr>
              <a:lnSpc>
                <a:spcPct val="112500"/>
              </a:lnSpc>
            </a:pPr>
            <a:r>
              <a:rPr lang="zh-CN" altLang="en-US" dirty="0">
                <a:solidFill>
                  <a:schemeClr val="bg1"/>
                </a:solidFill>
                <a:latin typeface="黑体" pitchFamily="49" charset="-122"/>
                <a:ea typeface="黑体" pitchFamily="49" charset="-122"/>
              </a:rPr>
              <a:t>未来安全问题将越来越严峻，目前单靠初级的安全问题就能造成大量的损失，而将会有更多的攻击者涌入到区块链行业，会有越来越多的高危事件</a:t>
            </a:r>
            <a:r>
              <a:rPr lang="zh-CN" altLang="en-US" dirty="0" smtClean="0">
                <a:solidFill>
                  <a:schemeClr val="bg1"/>
                </a:solidFill>
                <a:latin typeface="黑体" pitchFamily="49" charset="-122"/>
                <a:ea typeface="黑体" pitchFamily="49" charset="-122"/>
              </a:rPr>
              <a:t>发生</a:t>
            </a:r>
            <a:endParaRPr lang="zh-CN" altLang="en-US" dirty="0">
              <a:solidFill>
                <a:schemeClr val="bg1"/>
              </a:solidFill>
              <a:latin typeface="黑体" pitchFamily="49" charset="-122"/>
              <a:ea typeface="黑体" pitchFamily="49" charset="-122"/>
            </a:endParaRP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0"/>
          <p:cNvPicPr>
            <a:picLocks noChangeAspect="1"/>
          </p:cNvPicPr>
          <p:nvPr/>
        </p:nvPicPr>
        <p:blipFill>
          <a:blip r:embed="rId3"/>
          <a:stretch>
            <a:fillRect/>
          </a:stretch>
        </p:blipFill>
        <p:spPr>
          <a:xfrm>
            <a:off x="6943991" y="1784839"/>
            <a:ext cx="4594563" cy="3526060"/>
          </a:xfrm>
          <a:prstGeom prst="rect">
            <a:avLst/>
          </a:prstGeom>
        </p:spPr>
      </p:pic>
      <p:pic>
        <p:nvPicPr>
          <p:cNvPr id="3079" name="Picture 7" descr="C:\Users\bmh\Desktop\下载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20" y="2314575"/>
            <a:ext cx="6500527"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187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496570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安全需求</a:t>
            </a:r>
          </a:p>
        </p:txBody>
      </p:sp>
      <p:sp>
        <p:nvSpPr>
          <p:cNvPr id="14" name="TextBox 13"/>
          <p:cNvSpPr txBox="1"/>
          <p:nvPr/>
        </p:nvSpPr>
        <p:spPr>
          <a:xfrm>
            <a:off x="696684" y="1628612"/>
            <a:ext cx="10800000" cy="390241"/>
          </a:xfrm>
          <a:prstGeom prst="rect">
            <a:avLst/>
          </a:prstGeom>
        </p:spPr>
        <p:txBody>
          <a:bodyPr lIns="0" tIns="0" rIns="0" bIns="0" rtlCol="0" anchor="t"/>
          <a:lstStyle/>
          <a:p>
            <a:pPr>
              <a:lnSpc>
                <a:spcPct val="112500"/>
              </a:lnSpc>
            </a:pPr>
            <a:r>
              <a:rPr lang="zh-CN" altLang="en-US" dirty="0">
                <a:solidFill>
                  <a:schemeClr val="bg1"/>
                </a:solidFill>
                <a:latin typeface="黑体" pitchFamily="49" charset="-122"/>
                <a:ea typeface="黑体" pitchFamily="49" charset="-122"/>
              </a:rPr>
              <a:t>目前区块链项目安全需求成为重中之重，唯有安全才能健康发展</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362733" y="2622304"/>
            <a:ext cx="2637693" cy="1459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187645" y="2622303"/>
            <a:ext cx="2637693" cy="1459523"/>
          </a:xfrm>
          <a:prstGeom prst="round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62733" y="4251812"/>
            <a:ext cx="2637693" cy="1459523"/>
          </a:xfrm>
          <a:prstGeom prst="round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187645" y="4251811"/>
            <a:ext cx="2637693" cy="1459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633342" y="2886072"/>
            <a:ext cx="2349500" cy="457200"/>
          </a:xfrm>
          <a:prstGeom prst="rect">
            <a:avLst/>
          </a:prstGeom>
        </p:spPr>
        <p:txBody>
          <a:bodyPr lIns="0" tIns="0" rIns="0" bIns="0" rtlCol="0" anchor="t"/>
          <a:lstStyle/>
          <a:p>
            <a:pPr algn="l">
              <a:lnSpc>
                <a:spcPct val="112500"/>
              </a:lnSpc>
            </a:pPr>
            <a:r>
              <a:rPr lang="en-US" sz="2800" b="1" dirty="0" err="1">
                <a:solidFill>
                  <a:srgbClr val="FFFFFF"/>
                </a:solidFill>
                <a:latin typeface="黑体"/>
              </a:rPr>
              <a:t>智能合约审计</a:t>
            </a:r>
            <a:endParaRPr lang="en-US" sz="2800" b="1" dirty="0">
              <a:solidFill>
                <a:srgbClr val="FFFFFF"/>
              </a:solidFill>
              <a:latin typeface="黑体"/>
            </a:endParaRPr>
          </a:p>
          <a:p>
            <a:pPr algn="l">
              <a:lnSpc>
                <a:spcPct val="112500"/>
              </a:lnSpc>
            </a:pPr>
            <a:endParaRPr lang="en-US" sz="2800" b="1" dirty="0">
              <a:solidFill>
                <a:srgbClr val="FFFFFF"/>
              </a:solidFill>
              <a:latin typeface="黑体"/>
            </a:endParaRPr>
          </a:p>
        </p:txBody>
      </p:sp>
      <p:sp>
        <p:nvSpPr>
          <p:cNvPr id="13" name="TextBox 12"/>
          <p:cNvSpPr txBox="1"/>
          <p:nvPr/>
        </p:nvSpPr>
        <p:spPr>
          <a:xfrm>
            <a:off x="3633342" y="3406772"/>
            <a:ext cx="2895600" cy="317500"/>
          </a:xfrm>
          <a:prstGeom prst="rect">
            <a:avLst/>
          </a:prstGeom>
        </p:spPr>
        <p:txBody>
          <a:bodyPr lIns="0" tIns="0" rIns="0" bIns="0" rtlCol="0" anchor="t"/>
          <a:lstStyle/>
          <a:p>
            <a:pPr algn="l">
              <a:lnSpc>
                <a:spcPct val="94499"/>
              </a:lnSpc>
            </a:pPr>
            <a:r>
              <a:rPr lang="en-US" dirty="0" err="1">
                <a:solidFill>
                  <a:srgbClr val="FFFFFF"/>
                </a:solidFill>
                <a:latin typeface="黑体"/>
              </a:rPr>
              <a:t>目前上交易所必须</a:t>
            </a:r>
            <a:endParaRPr lang="en-US" dirty="0">
              <a:solidFill>
                <a:srgbClr val="FFFFFF"/>
              </a:solidFill>
              <a:latin typeface="黑体"/>
            </a:endParaRPr>
          </a:p>
          <a:p>
            <a:pPr algn="l">
              <a:lnSpc>
                <a:spcPct val="94499"/>
              </a:lnSpc>
            </a:pPr>
            <a:endParaRPr lang="en-US" dirty="0">
              <a:solidFill>
                <a:srgbClr val="FFFFFF"/>
              </a:solidFill>
              <a:latin typeface="黑体"/>
            </a:endParaRPr>
          </a:p>
        </p:txBody>
      </p:sp>
      <p:sp>
        <p:nvSpPr>
          <p:cNvPr id="17" name="TextBox 16"/>
          <p:cNvSpPr txBox="1"/>
          <p:nvPr/>
        </p:nvSpPr>
        <p:spPr>
          <a:xfrm>
            <a:off x="6505496" y="2875324"/>
            <a:ext cx="2349500" cy="457200"/>
          </a:xfrm>
          <a:prstGeom prst="rect">
            <a:avLst/>
          </a:prstGeom>
        </p:spPr>
        <p:txBody>
          <a:bodyPr lIns="0" tIns="0" rIns="0" bIns="0" rtlCol="0" anchor="t"/>
          <a:lstStyle/>
          <a:p>
            <a:pPr algn="l">
              <a:lnSpc>
                <a:spcPct val="112500"/>
              </a:lnSpc>
            </a:pPr>
            <a:r>
              <a:rPr lang="en-US" sz="2800" b="1" dirty="0" err="1">
                <a:solidFill>
                  <a:srgbClr val="FFFFFF"/>
                </a:solidFill>
                <a:latin typeface="黑体"/>
              </a:rPr>
              <a:t>安全审计</a:t>
            </a:r>
            <a:endParaRPr lang="en-US" sz="2800" b="1" dirty="0">
              <a:solidFill>
                <a:srgbClr val="FFFFFF"/>
              </a:solidFill>
              <a:latin typeface="黑体"/>
            </a:endParaRPr>
          </a:p>
          <a:p>
            <a:pPr algn="l">
              <a:lnSpc>
                <a:spcPct val="112500"/>
              </a:lnSpc>
            </a:pPr>
            <a:endParaRPr lang="en-US" sz="2800" b="1" dirty="0">
              <a:solidFill>
                <a:srgbClr val="FFFFFF"/>
              </a:solidFill>
              <a:latin typeface="黑体"/>
            </a:endParaRPr>
          </a:p>
        </p:txBody>
      </p:sp>
      <p:sp>
        <p:nvSpPr>
          <p:cNvPr id="18" name="TextBox 17"/>
          <p:cNvSpPr txBox="1"/>
          <p:nvPr/>
        </p:nvSpPr>
        <p:spPr>
          <a:xfrm>
            <a:off x="6505496" y="3396024"/>
            <a:ext cx="2895600" cy="317500"/>
          </a:xfrm>
          <a:prstGeom prst="rect">
            <a:avLst/>
          </a:prstGeom>
        </p:spPr>
        <p:txBody>
          <a:bodyPr lIns="0" tIns="0" rIns="0" bIns="0" rtlCol="0" anchor="t"/>
          <a:lstStyle/>
          <a:p>
            <a:pPr algn="l">
              <a:lnSpc>
                <a:spcPct val="94499"/>
              </a:lnSpc>
            </a:pPr>
            <a:r>
              <a:rPr lang="en-US">
                <a:solidFill>
                  <a:srgbClr val="FFFFFF"/>
                </a:solidFill>
                <a:latin typeface="黑体"/>
              </a:rPr>
              <a:t>公链项目必须</a:t>
            </a:r>
          </a:p>
          <a:p>
            <a:pPr algn="l">
              <a:lnSpc>
                <a:spcPct val="94499"/>
              </a:lnSpc>
            </a:pPr>
            <a:endParaRPr lang="en-US">
              <a:solidFill>
                <a:srgbClr val="FFFFFF"/>
              </a:solidFill>
              <a:latin typeface="黑体"/>
            </a:endParaRPr>
          </a:p>
        </p:txBody>
      </p:sp>
      <p:sp>
        <p:nvSpPr>
          <p:cNvPr id="19" name="TextBox 18"/>
          <p:cNvSpPr txBox="1"/>
          <p:nvPr/>
        </p:nvSpPr>
        <p:spPr>
          <a:xfrm>
            <a:off x="3642134" y="4546841"/>
            <a:ext cx="1505186" cy="457200"/>
          </a:xfrm>
          <a:prstGeom prst="rect">
            <a:avLst/>
          </a:prstGeom>
        </p:spPr>
        <p:txBody>
          <a:bodyPr lIns="0" tIns="0" rIns="0" bIns="0" rtlCol="0" anchor="t"/>
          <a:lstStyle/>
          <a:p>
            <a:pPr algn="l">
              <a:lnSpc>
                <a:spcPct val="112500"/>
              </a:lnSpc>
            </a:pPr>
            <a:r>
              <a:rPr lang="en-US" sz="2800" b="1" dirty="0" err="1">
                <a:solidFill>
                  <a:srgbClr val="FFFFFF"/>
                </a:solidFill>
                <a:latin typeface="黑体"/>
              </a:rPr>
              <a:t>加固</a:t>
            </a:r>
            <a:endParaRPr lang="en-US" sz="2800" b="1" dirty="0">
              <a:solidFill>
                <a:srgbClr val="FFFFFF"/>
              </a:solidFill>
              <a:latin typeface="黑体"/>
            </a:endParaRPr>
          </a:p>
          <a:p>
            <a:pPr algn="l">
              <a:lnSpc>
                <a:spcPct val="112500"/>
              </a:lnSpc>
            </a:pPr>
            <a:endParaRPr lang="en-US" sz="2800" b="1" dirty="0">
              <a:solidFill>
                <a:srgbClr val="FFFFFF"/>
              </a:solidFill>
              <a:latin typeface="黑体"/>
            </a:endParaRPr>
          </a:p>
        </p:txBody>
      </p:sp>
      <p:sp>
        <p:nvSpPr>
          <p:cNvPr id="20" name="TextBox 19"/>
          <p:cNvSpPr txBox="1"/>
          <p:nvPr/>
        </p:nvSpPr>
        <p:spPr>
          <a:xfrm>
            <a:off x="3642134" y="5080241"/>
            <a:ext cx="1855040" cy="317500"/>
          </a:xfrm>
          <a:prstGeom prst="rect">
            <a:avLst/>
          </a:prstGeom>
        </p:spPr>
        <p:txBody>
          <a:bodyPr lIns="0" tIns="0" rIns="0" bIns="0" rtlCol="0" anchor="t"/>
          <a:lstStyle/>
          <a:p>
            <a:pPr algn="l">
              <a:lnSpc>
                <a:spcPct val="94499"/>
              </a:lnSpc>
            </a:pPr>
            <a:r>
              <a:rPr lang="en-US" dirty="0" err="1">
                <a:solidFill>
                  <a:srgbClr val="FFFFFF"/>
                </a:solidFill>
                <a:latin typeface="黑体"/>
              </a:rPr>
              <a:t>节点必须</a:t>
            </a:r>
            <a:endParaRPr lang="en-US" dirty="0">
              <a:solidFill>
                <a:srgbClr val="FFFFFF"/>
              </a:solidFill>
              <a:latin typeface="黑体"/>
            </a:endParaRPr>
          </a:p>
          <a:p>
            <a:pPr algn="l">
              <a:lnSpc>
                <a:spcPct val="94499"/>
              </a:lnSpc>
            </a:pPr>
            <a:endParaRPr lang="en-US" dirty="0">
              <a:solidFill>
                <a:srgbClr val="FFFFFF"/>
              </a:solidFill>
              <a:latin typeface="黑体"/>
            </a:endParaRPr>
          </a:p>
        </p:txBody>
      </p:sp>
      <p:sp>
        <p:nvSpPr>
          <p:cNvPr id="21" name="TextBox 20"/>
          <p:cNvSpPr txBox="1"/>
          <p:nvPr/>
        </p:nvSpPr>
        <p:spPr>
          <a:xfrm>
            <a:off x="6505496" y="4546841"/>
            <a:ext cx="2349500" cy="457200"/>
          </a:xfrm>
          <a:prstGeom prst="rect">
            <a:avLst/>
          </a:prstGeom>
        </p:spPr>
        <p:txBody>
          <a:bodyPr lIns="0" tIns="0" rIns="0" bIns="0" rtlCol="0" anchor="t"/>
          <a:lstStyle/>
          <a:p>
            <a:pPr algn="l">
              <a:lnSpc>
                <a:spcPct val="112500"/>
              </a:lnSpc>
            </a:pPr>
            <a:r>
              <a:rPr lang="en-US" sz="2800" b="1" dirty="0" err="1">
                <a:solidFill>
                  <a:srgbClr val="FFFFFF"/>
                </a:solidFill>
                <a:latin typeface="黑体"/>
              </a:rPr>
              <a:t>渗透测试</a:t>
            </a:r>
            <a:endParaRPr lang="en-US" sz="2800" b="1" dirty="0">
              <a:solidFill>
                <a:srgbClr val="FFFFFF"/>
              </a:solidFill>
              <a:latin typeface="黑体"/>
            </a:endParaRPr>
          </a:p>
          <a:p>
            <a:pPr algn="l">
              <a:lnSpc>
                <a:spcPct val="112500"/>
              </a:lnSpc>
            </a:pPr>
            <a:endParaRPr lang="en-US" sz="2800" b="1" dirty="0">
              <a:solidFill>
                <a:srgbClr val="FFFFFF"/>
              </a:solidFill>
              <a:latin typeface="黑体"/>
            </a:endParaRPr>
          </a:p>
        </p:txBody>
      </p:sp>
      <p:sp>
        <p:nvSpPr>
          <p:cNvPr id="22" name="TextBox 21"/>
          <p:cNvSpPr txBox="1"/>
          <p:nvPr/>
        </p:nvSpPr>
        <p:spPr>
          <a:xfrm>
            <a:off x="6505496" y="5080241"/>
            <a:ext cx="2895600" cy="317500"/>
          </a:xfrm>
          <a:prstGeom prst="rect">
            <a:avLst/>
          </a:prstGeom>
        </p:spPr>
        <p:txBody>
          <a:bodyPr lIns="0" tIns="0" rIns="0" bIns="0" rtlCol="0" anchor="t"/>
          <a:lstStyle/>
          <a:p>
            <a:pPr algn="l">
              <a:lnSpc>
                <a:spcPct val="94499"/>
              </a:lnSpc>
            </a:pPr>
            <a:r>
              <a:rPr lang="en-US">
                <a:solidFill>
                  <a:srgbClr val="FFFFFF"/>
                </a:solidFill>
                <a:latin typeface="黑体"/>
              </a:rPr>
              <a:t>节点必须</a:t>
            </a:r>
          </a:p>
          <a:p>
            <a:pPr algn="l">
              <a:lnSpc>
                <a:spcPct val="94499"/>
              </a:lnSpc>
            </a:pPr>
            <a:endParaRPr lang="en-US">
              <a:solidFill>
                <a:srgbClr val="FFFFFF"/>
              </a:solidFill>
              <a:latin typeface="黑体"/>
            </a:endParaRPr>
          </a:p>
        </p:txBody>
      </p:sp>
    </p:spTree>
    <p:extLst>
      <p:ext uri="{BB962C8B-B14F-4D97-AF65-F5344CB8AC3E}">
        <p14:creationId xmlns:p14="http://schemas.microsoft.com/office/powerpoint/2010/main" val="4057025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D4E24CE-C29D-7642-B8B5-8CB5529831C8}"/>
              </a:ext>
            </a:extLst>
          </p:cNvPr>
          <p:cNvPicPr>
            <a:picLocks noChangeAspect="1"/>
          </p:cNvPicPr>
          <p:nvPr/>
        </p:nvPicPr>
        <p:blipFill>
          <a:blip r:embed="rId2"/>
          <a:stretch>
            <a:fillRect/>
          </a:stretch>
        </p:blipFill>
        <p:spPr>
          <a:xfrm>
            <a:off x="-21602" y="0"/>
            <a:ext cx="12213601" cy="6857999"/>
          </a:xfrm>
          <a:prstGeom prst="rect">
            <a:avLst/>
          </a:prstGeom>
        </p:spPr>
      </p:pic>
      <p:sp>
        <p:nvSpPr>
          <p:cNvPr id="3" name="TextBox 6"/>
          <p:cNvSpPr txBox="1"/>
          <p:nvPr/>
        </p:nvSpPr>
        <p:spPr>
          <a:xfrm>
            <a:off x="696684" y="323166"/>
            <a:ext cx="4965700" cy="914400"/>
          </a:xfrm>
          <a:prstGeom prst="rect">
            <a:avLst/>
          </a:prstGeom>
        </p:spPr>
        <p:txBody>
          <a:bodyPr lIns="0" tIns="0" rIns="0" bIns="0" rtlCol="0" anchor="t"/>
          <a:lstStyle/>
          <a:p>
            <a:pPr>
              <a:lnSpc>
                <a:spcPct val="112500"/>
              </a:lnSpc>
            </a:pPr>
            <a:r>
              <a:rPr lang="zh-CN" altLang="en-US" sz="4000" b="1" dirty="0">
                <a:solidFill>
                  <a:schemeClr val="accent1"/>
                </a:solidFill>
                <a:latin typeface="黑体" pitchFamily="49" charset="-122"/>
                <a:ea typeface="黑体" pitchFamily="49" charset="-122"/>
              </a:rPr>
              <a:t>挑战与问题</a:t>
            </a:r>
          </a:p>
        </p:txBody>
      </p:sp>
      <p:sp>
        <p:nvSpPr>
          <p:cNvPr id="2" name="矩形 1"/>
          <p:cNvSpPr/>
          <p:nvPr/>
        </p:nvSpPr>
        <p:spPr>
          <a:xfrm>
            <a:off x="720970" y="1204543"/>
            <a:ext cx="10800000" cy="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38186" y="2025276"/>
            <a:ext cx="7531100" cy="533400"/>
          </a:xfrm>
          <a:prstGeom prst="rect">
            <a:avLst/>
          </a:prstGeom>
        </p:spPr>
        <p:txBody>
          <a:bodyPr lIns="0" tIns="0" rIns="0" bIns="0" rtlCol="0" anchor="t"/>
          <a:lstStyle/>
          <a:p>
            <a:pPr>
              <a:lnSpc>
                <a:spcPct val="112500"/>
              </a:lnSpc>
            </a:pPr>
            <a:r>
              <a:rPr lang="en-US" sz="2800" b="1" dirty="0" err="1">
                <a:solidFill>
                  <a:schemeClr val="accent1"/>
                </a:solidFill>
                <a:latin typeface="黑体"/>
              </a:rPr>
              <a:t>擅长领域不一致，技术参差不齐</a:t>
            </a:r>
            <a:r>
              <a:rPr lang="en-US" sz="2800" b="1" dirty="0">
                <a:solidFill>
                  <a:schemeClr val="accent1"/>
                </a:solidFill>
                <a:latin typeface="黑体"/>
              </a:rPr>
              <a:t> ，</a:t>
            </a:r>
            <a:r>
              <a:rPr lang="en-US" sz="2800" b="1" dirty="0" err="1">
                <a:solidFill>
                  <a:schemeClr val="accent1"/>
                </a:solidFill>
                <a:latin typeface="黑体"/>
              </a:rPr>
              <a:t>供需不平衡</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9" name="TextBox 8"/>
          <p:cNvSpPr txBox="1"/>
          <p:nvPr/>
        </p:nvSpPr>
        <p:spPr>
          <a:xfrm>
            <a:off x="1538186" y="2584076"/>
            <a:ext cx="9982784" cy="342900"/>
          </a:xfrm>
          <a:prstGeom prst="rect">
            <a:avLst/>
          </a:prstGeom>
        </p:spPr>
        <p:txBody>
          <a:bodyPr lIns="0" tIns="0" rIns="0" bIns="0" rtlCol="0" anchor="t"/>
          <a:lstStyle/>
          <a:p>
            <a:pPr>
              <a:lnSpc>
                <a:spcPct val="112500"/>
              </a:lnSpc>
            </a:pPr>
            <a:r>
              <a:rPr lang="en-US" sz="1400" dirty="0" err="1">
                <a:solidFill>
                  <a:schemeClr val="bg1"/>
                </a:solidFill>
                <a:latin typeface="黑体"/>
              </a:rPr>
              <a:t>没有任何一家安全公司能囊括所有安全面</a:t>
            </a:r>
            <a:r>
              <a:rPr lang="en-US" sz="1400" dirty="0">
                <a:solidFill>
                  <a:schemeClr val="bg1"/>
                </a:solidFill>
                <a:latin typeface="黑体"/>
              </a:rPr>
              <a:t> ， 全球有10000+的区块链项目，而目前区块链安全公司目前不超过50家</a:t>
            </a:r>
          </a:p>
          <a:p>
            <a:pPr algn="l">
              <a:lnSpc>
                <a:spcPct val="112500"/>
              </a:lnSpc>
            </a:pP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10" name="TextBox 9"/>
          <p:cNvSpPr txBox="1"/>
          <p:nvPr/>
        </p:nvSpPr>
        <p:spPr>
          <a:xfrm>
            <a:off x="1538186" y="3523126"/>
            <a:ext cx="34290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检测面不够</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11" name="TextBox 10"/>
          <p:cNvSpPr txBox="1"/>
          <p:nvPr/>
        </p:nvSpPr>
        <p:spPr>
          <a:xfrm>
            <a:off x="1538186" y="4018426"/>
            <a:ext cx="10111622" cy="342900"/>
          </a:xfrm>
          <a:prstGeom prst="rect">
            <a:avLst/>
          </a:prstGeom>
        </p:spPr>
        <p:txBody>
          <a:bodyPr lIns="0" tIns="0" rIns="0" bIns="0" rtlCol="0" anchor="t"/>
          <a:lstStyle/>
          <a:p>
            <a:pPr algn="l">
              <a:lnSpc>
                <a:spcPct val="112500"/>
              </a:lnSpc>
            </a:pPr>
            <a:r>
              <a:rPr lang="en-US" sz="1400" dirty="0" err="1">
                <a:solidFill>
                  <a:schemeClr val="bg1"/>
                </a:solidFill>
                <a:latin typeface="黑体"/>
              </a:rPr>
              <a:t>攻需要的是一个点，而防是一个面，只要找到一个攻击点就能渗透到内部，任何一个个体的技能都是有限的，不能涉及到所有面</a:t>
            </a: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12" name="TextBox 11"/>
          <p:cNvSpPr txBox="1"/>
          <p:nvPr/>
        </p:nvSpPr>
        <p:spPr>
          <a:xfrm>
            <a:off x="1538186" y="4908176"/>
            <a:ext cx="9563100" cy="533400"/>
          </a:xfrm>
          <a:prstGeom prst="rect">
            <a:avLst/>
          </a:prstGeom>
        </p:spPr>
        <p:txBody>
          <a:bodyPr lIns="0" tIns="0" rIns="0" bIns="0" rtlCol="0" anchor="t"/>
          <a:lstStyle/>
          <a:p>
            <a:pPr algn="l">
              <a:lnSpc>
                <a:spcPct val="112500"/>
              </a:lnSpc>
            </a:pPr>
            <a:r>
              <a:rPr lang="en-US" sz="2800" b="1" dirty="0" err="1">
                <a:solidFill>
                  <a:schemeClr val="accent1"/>
                </a:solidFill>
                <a:latin typeface="黑体"/>
              </a:rPr>
              <a:t>持续性</a:t>
            </a:r>
            <a:endParaRPr lang="en-US" sz="2800" b="1" dirty="0">
              <a:solidFill>
                <a:schemeClr val="accent1"/>
              </a:solidFill>
              <a:latin typeface="黑体"/>
            </a:endParaRPr>
          </a:p>
          <a:p>
            <a:pPr algn="l">
              <a:lnSpc>
                <a:spcPct val="112500"/>
              </a:lnSpc>
            </a:pPr>
            <a:endParaRPr lang="en-US" sz="2800" b="1" dirty="0">
              <a:solidFill>
                <a:schemeClr val="accent1"/>
              </a:solidFill>
              <a:latin typeface="黑体"/>
            </a:endParaRPr>
          </a:p>
        </p:txBody>
      </p:sp>
      <p:sp>
        <p:nvSpPr>
          <p:cNvPr id="13" name="TextBox 12"/>
          <p:cNvSpPr txBox="1"/>
          <p:nvPr/>
        </p:nvSpPr>
        <p:spPr>
          <a:xfrm>
            <a:off x="1538186" y="5441576"/>
            <a:ext cx="9982784" cy="304800"/>
          </a:xfrm>
          <a:prstGeom prst="rect">
            <a:avLst/>
          </a:prstGeom>
        </p:spPr>
        <p:txBody>
          <a:bodyPr lIns="0" tIns="0" rIns="0" bIns="0" rtlCol="0" anchor="t"/>
          <a:lstStyle/>
          <a:p>
            <a:pPr algn="l">
              <a:lnSpc>
                <a:spcPct val="112500"/>
              </a:lnSpc>
            </a:pPr>
            <a:r>
              <a:rPr lang="en-US" sz="1400" dirty="0" err="1">
                <a:solidFill>
                  <a:schemeClr val="bg1"/>
                </a:solidFill>
                <a:latin typeface="黑体"/>
              </a:rPr>
              <a:t>任何一个单次服务项目,无法长期保证企业的安全</a:t>
            </a:r>
            <a:endParaRPr lang="en-US" sz="1400" dirty="0">
              <a:solidFill>
                <a:schemeClr val="bg1"/>
              </a:solidFill>
              <a:latin typeface="黑体"/>
            </a:endParaRPr>
          </a:p>
          <a:p>
            <a:pPr algn="l">
              <a:lnSpc>
                <a:spcPct val="112500"/>
              </a:lnSpc>
            </a:pPr>
            <a:endParaRPr lang="en-US" sz="1400" dirty="0">
              <a:solidFill>
                <a:schemeClr val="bg1"/>
              </a:solidFill>
              <a:latin typeface="黑体"/>
            </a:endParaRPr>
          </a:p>
        </p:txBody>
      </p:sp>
      <p:sp>
        <p:nvSpPr>
          <p:cNvPr id="4" name="燕尾形 3"/>
          <p:cNvSpPr/>
          <p:nvPr/>
        </p:nvSpPr>
        <p:spPr>
          <a:xfrm>
            <a:off x="719426" y="2119404"/>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91826" y="3609826"/>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96684" y="4994876"/>
            <a:ext cx="360000" cy="360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6071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1412</Words>
  <Application>Microsoft Office PowerPoint</Application>
  <PresentationFormat>宽屏</PresentationFormat>
  <Paragraphs>234</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等线 Light</vt:lpstr>
      <vt:lpstr>黑体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g cr</cp:lastModifiedBy>
  <cp:revision>94</cp:revision>
  <dcterms:created xsi:type="dcterms:W3CDTF">2018-07-16T08:54:14Z</dcterms:created>
  <dcterms:modified xsi:type="dcterms:W3CDTF">2018-08-23T07:09:58Z</dcterms:modified>
</cp:coreProperties>
</file>